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351" r:id="rId2"/>
    <p:sldId id="260" r:id="rId3"/>
    <p:sldId id="380" r:id="rId4"/>
    <p:sldId id="381" r:id="rId5"/>
    <p:sldId id="382" r:id="rId6"/>
    <p:sldId id="372" r:id="rId7"/>
    <p:sldId id="373" r:id="rId8"/>
    <p:sldId id="370" r:id="rId9"/>
    <p:sldId id="374" r:id="rId10"/>
    <p:sldId id="376" r:id="rId11"/>
    <p:sldId id="377" r:id="rId12"/>
    <p:sldId id="371" r:id="rId13"/>
    <p:sldId id="383" r:id="rId14"/>
    <p:sldId id="355" r:id="rId15"/>
    <p:sldId id="358" r:id="rId16"/>
    <p:sldId id="384" r:id="rId17"/>
    <p:sldId id="356" r:id="rId18"/>
    <p:sldId id="357" r:id="rId19"/>
    <p:sldId id="359" r:id="rId20"/>
    <p:sldId id="363" r:id="rId21"/>
    <p:sldId id="362" r:id="rId22"/>
    <p:sldId id="365" r:id="rId23"/>
    <p:sldId id="366" r:id="rId24"/>
    <p:sldId id="367" r:id="rId25"/>
    <p:sldId id="368" r:id="rId26"/>
    <p:sldId id="378" r:id="rId27"/>
    <p:sldId id="379" r:id="rId28"/>
    <p:sldId id="369" r:id="rId29"/>
    <p:sldId id="350" r:id="rId30"/>
  </p:sldIdLst>
  <p:sldSz cx="12192000" cy="6858000"/>
  <p:notesSz cx="6858000" cy="9144000"/>
  <p:custDataLst>
    <p:tags r:id="rId33"/>
  </p:custData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8" userDrawn="1">
          <p15:clr>
            <a:srgbClr val="A4A3A4"/>
          </p15:clr>
        </p15:guide>
        <p15:guide id="2" pos="38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37B"/>
    <a:srgbClr val="FDD6BA"/>
    <a:srgbClr val="F9EEE6"/>
    <a:srgbClr val="223380"/>
    <a:srgbClr val="FBC9AA"/>
    <a:srgbClr val="414F4D"/>
    <a:srgbClr val="FFCAA7"/>
    <a:srgbClr val="B7C5AB"/>
    <a:srgbClr val="FCCCA7"/>
    <a:srgbClr val="FAEF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71" autoAdjust="0"/>
    <p:restoredTop sz="94660"/>
  </p:normalViewPr>
  <p:slideViewPr>
    <p:cSldViewPr snapToGrid="0">
      <p:cViewPr varScale="1">
        <p:scale>
          <a:sx n="65" d="100"/>
          <a:sy n="65" d="100"/>
        </p:scale>
        <p:origin x="100" y="168"/>
      </p:cViewPr>
      <p:guideLst>
        <p:guide orient="horz" pos="2118"/>
        <p:guide pos="3844"/>
      </p:guideLst>
    </p:cSldViewPr>
  </p:slideViewPr>
  <p:notesTextViewPr>
    <p:cViewPr>
      <p:scale>
        <a:sx n="1" d="1"/>
        <a:sy n="1" d="1"/>
      </p:scale>
      <p:origin x="0" y="0"/>
    </p:cViewPr>
  </p:notesTextViewPr>
  <p:sorterViewPr>
    <p:cViewPr>
      <p:scale>
        <a:sx n="97" d="100"/>
        <a:sy n="97" d="100"/>
      </p:scale>
      <p:origin x="0" y="0"/>
    </p:cViewPr>
  </p:sorterViewPr>
  <p:notesViewPr>
    <p:cSldViewPr snapToGrid="0">
      <p:cViewPr varScale="1">
        <p:scale>
          <a:sx n="62" d="100"/>
          <a:sy n="62" d="100"/>
        </p:scale>
        <p:origin x="3163" y="5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2B874B-ADD0-4F7B-B598-7977F5531F84}" type="datetimeFigureOut">
              <a:rPr lang="en-ID" smtClean="0"/>
              <a:t>01/06/2023</a:t>
            </a:fld>
            <a:endParaRPr lang="en-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9F0E95-3790-4927-A91B-3DF2D3305A77}" type="slidenum">
              <a:rPr lang="en-ID" smtClean="0"/>
              <a:t>‹#›</a:t>
            </a:fld>
            <a:endParaRPr lang="en-ID"/>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22186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44365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38175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8304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4134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450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5297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2704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94874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94693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72485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99351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96182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46350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07691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6679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33334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6227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23185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7146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1395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84831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19248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6_Custom Layou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0" hasCustomPrompt="1"/>
          </p:nvPr>
        </p:nvSpPr>
        <p:spPr>
          <a:xfrm>
            <a:off x="9579429" y="1210824"/>
            <a:ext cx="2612571" cy="325566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5" name="Picture Placeholder 8"/>
          <p:cNvSpPr>
            <a:spLocks noGrp="1"/>
          </p:cNvSpPr>
          <p:nvPr>
            <p:ph type="pic" sz="quarter" idx="11" hasCustomPrompt="1"/>
          </p:nvPr>
        </p:nvSpPr>
        <p:spPr>
          <a:xfrm>
            <a:off x="0" y="0"/>
            <a:ext cx="2612571" cy="3255666"/>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6" name="Picture Placeholder 8"/>
          <p:cNvSpPr>
            <a:spLocks noGrp="1"/>
          </p:cNvSpPr>
          <p:nvPr>
            <p:ph type="pic" sz="quarter" idx="12" hasCustomPrompt="1"/>
          </p:nvPr>
        </p:nvSpPr>
        <p:spPr>
          <a:xfrm>
            <a:off x="4789714" y="3602333"/>
            <a:ext cx="2612571" cy="325566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7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1570818" y="1144149"/>
            <a:ext cx="9050363" cy="475120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8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1" hasCustomPrompt="1"/>
          </p:nvPr>
        </p:nvSpPr>
        <p:spPr>
          <a:xfrm>
            <a:off x="6189785" y="0"/>
            <a:ext cx="6002215"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7" name="Picture Placeholder 8"/>
          <p:cNvSpPr>
            <a:spLocks noGrp="1"/>
          </p:cNvSpPr>
          <p:nvPr>
            <p:ph type="pic" sz="quarter" idx="12" hasCustomPrompt="1"/>
          </p:nvPr>
        </p:nvSpPr>
        <p:spPr>
          <a:xfrm>
            <a:off x="2493667" y="1803679"/>
            <a:ext cx="2590800" cy="325064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9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8"/>
          <p:cNvSpPr>
            <a:spLocks noGrp="1"/>
          </p:cNvSpPr>
          <p:nvPr>
            <p:ph type="pic" sz="quarter" idx="11" hasCustomPrompt="1"/>
          </p:nvPr>
        </p:nvSpPr>
        <p:spPr>
          <a:xfrm>
            <a:off x="7677150" y="0"/>
            <a:ext cx="4514850"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8" name="Picture Placeholder 8"/>
          <p:cNvSpPr>
            <a:spLocks noGrp="1"/>
          </p:cNvSpPr>
          <p:nvPr>
            <p:ph type="pic" sz="quarter" idx="12" hasCustomPrompt="1"/>
          </p:nvPr>
        </p:nvSpPr>
        <p:spPr>
          <a:xfrm>
            <a:off x="6894216" y="1803679"/>
            <a:ext cx="2618083" cy="325064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10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1570818" y="1144149"/>
            <a:ext cx="9050363" cy="475120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1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6210299" y="0"/>
            <a:ext cx="5981701"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5" name="Picture Placeholder 8"/>
          <p:cNvSpPr>
            <a:spLocks noGrp="1"/>
          </p:cNvSpPr>
          <p:nvPr>
            <p:ph type="pic" sz="quarter" idx="12" hasCustomPrompt="1"/>
          </p:nvPr>
        </p:nvSpPr>
        <p:spPr>
          <a:xfrm>
            <a:off x="3592216" y="3607357"/>
            <a:ext cx="2618083" cy="325064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12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3848101" y="0"/>
            <a:ext cx="4533900"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5" name="Picture Placeholder 8"/>
          <p:cNvSpPr>
            <a:spLocks noGrp="1"/>
          </p:cNvSpPr>
          <p:nvPr>
            <p:ph type="pic" sz="quarter" idx="12" hasCustomPrompt="1"/>
          </p:nvPr>
        </p:nvSpPr>
        <p:spPr>
          <a:xfrm>
            <a:off x="1503066" y="1803678"/>
            <a:ext cx="2618083" cy="3250643"/>
          </a:xfrm>
          <a:prstGeom prst="rect">
            <a:avLst/>
          </a:prstGeom>
          <a:pattFill prst="pct5">
            <a:fgClr>
              <a:schemeClr val="accent1"/>
            </a:fgClr>
            <a:bgClr>
              <a:schemeClr val="bg1"/>
            </a:bgClr>
          </a:patt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13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1570818" y="1053398"/>
            <a:ext cx="9050363" cy="475120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14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3094892" y="1552470"/>
            <a:ext cx="6003890" cy="3773156"/>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5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5380892" y="0"/>
            <a:ext cx="4496638"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7" name="Picture Placeholder 8"/>
          <p:cNvSpPr>
            <a:spLocks noGrp="1"/>
          </p:cNvSpPr>
          <p:nvPr>
            <p:ph type="pic" sz="quarter" idx="11" hasCustomPrompt="1"/>
          </p:nvPr>
        </p:nvSpPr>
        <p:spPr>
          <a:xfrm>
            <a:off x="2001295" y="1796143"/>
            <a:ext cx="2605874" cy="325315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8"/>
          <p:cNvSpPr>
            <a:spLocks noGrp="1"/>
          </p:cNvSpPr>
          <p:nvPr>
            <p:ph type="pic" sz="quarter" idx="10" hasCustomPrompt="1"/>
          </p:nvPr>
        </p:nvSpPr>
        <p:spPr>
          <a:xfrm>
            <a:off x="0" y="0"/>
            <a:ext cx="12192000"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16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3203750" y="714270"/>
            <a:ext cx="1330150" cy="76618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7" name="Picture Placeholder 8"/>
          <p:cNvSpPr>
            <a:spLocks noGrp="1"/>
          </p:cNvSpPr>
          <p:nvPr>
            <p:ph type="pic" sz="quarter" idx="11" hasCustomPrompt="1"/>
          </p:nvPr>
        </p:nvSpPr>
        <p:spPr>
          <a:xfrm>
            <a:off x="7737650" y="382256"/>
            <a:ext cx="1330150" cy="76618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8" name="Picture Placeholder 8"/>
          <p:cNvSpPr>
            <a:spLocks noGrp="1"/>
          </p:cNvSpPr>
          <p:nvPr>
            <p:ph type="pic" sz="quarter" idx="12" hasCustomPrompt="1"/>
          </p:nvPr>
        </p:nvSpPr>
        <p:spPr>
          <a:xfrm>
            <a:off x="8652050" y="4595027"/>
            <a:ext cx="1330150" cy="76618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9" name="Picture Placeholder 8"/>
          <p:cNvSpPr>
            <a:spLocks noGrp="1"/>
          </p:cNvSpPr>
          <p:nvPr>
            <p:ph type="pic" sz="quarter" idx="13" hasCustomPrompt="1"/>
          </p:nvPr>
        </p:nvSpPr>
        <p:spPr>
          <a:xfrm>
            <a:off x="5010779" y="4916156"/>
            <a:ext cx="1330150" cy="76618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0" name="Picture Placeholder 8"/>
          <p:cNvSpPr>
            <a:spLocks noGrp="1"/>
          </p:cNvSpPr>
          <p:nvPr>
            <p:ph type="pic" sz="quarter" idx="14" hasCustomPrompt="1"/>
          </p:nvPr>
        </p:nvSpPr>
        <p:spPr>
          <a:xfrm>
            <a:off x="1712407" y="3974541"/>
            <a:ext cx="1330150" cy="76618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17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8"/>
          <p:cNvSpPr>
            <a:spLocks noGrp="1"/>
          </p:cNvSpPr>
          <p:nvPr>
            <p:ph type="pic" sz="quarter" idx="11" hasCustomPrompt="1"/>
          </p:nvPr>
        </p:nvSpPr>
        <p:spPr>
          <a:xfrm>
            <a:off x="0" y="2057400"/>
            <a:ext cx="1316334" cy="1630345"/>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8" name="Picture Placeholder 8"/>
          <p:cNvSpPr>
            <a:spLocks noGrp="1"/>
          </p:cNvSpPr>
          <p:nvPr>
            <p:ph type="pic" sz="quarter" idx="12" hasCustomPrompt="1"/>
          </p:nvPr>
        </p:nvSpPr>
        <p:spPr>
          <a:xfrm>
            <a:off x="1646255" y="1"/>
            <a:ext cx="1287864" cy="143691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9" name="Picture Placeholder 8"/>
          <p:cNvSpPr>
            <a:spLocks noGrp="1"/>
          </p:cNvSpPr>
          <p:nvPr>
            <p:ph type="pic" sz="quarter" idx="13" hasCustomPrompt="1"/>
          </p:nvPr>
        </p:nvSpPr>
        <p:spPr>
          <a:xfrm>
            <a:off x="1106166" y="5329615"/>
            <a:ext cx="1865633" cy="152838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0" name="Picture Placeholder 8"/>
          <p:cNvSpPr>
            <a:spLocks noGrp="1"/>
          </p:cNvSpPr>
          <p:nvPr>
            <p:ph type="pic" sz="quarter" idx="14" hasCustomPrompt="1"/>
          </p:nvPr>
        </p:nvSpPr>
        <p:spPr>
          <a:xfrm>
            <a:off x="4786957" y="1784658"/>
            <a:ext cx="2612726" cy="326939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1" name="Picture Placeholder 8"/>
          <p:cNvSpPr>
            <a:spLocks noGrp="1"/>
          </p:cNvSpPr>
          <p:nvPr>
            <p:ph type="pic" sz="quarter" idx="15" hasCustomPrompt="1"/>
          </p:nvPr>
        </p:nvSpPr>
        <p:spPr>
          <a:xfrm>
            <a:off x="7667648" y="-1"/>
            <a:ext cx="2612726" cy="974036"/>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2" name="Picture Placeholder 8"/>
          <p:cNvSpPr>
            <a:spLocks noGrp="1"/>
          </p:cNvSpPr>
          <p:nvPr>
            <p:ph type="pic" sz="quarter" idx="16" hasCustomPrompt="1"/>
          </p:nvPr>
        </p:nvSpPr>
        <p:spPr>
          <a:xfrm>
            <a:off x="8974011" y="3993872"/>
            <a:ext cx="2612726" cy="2864125"/>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18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8"/>
          <p:cNvSpPr>
            <a:spLocks noGrp="1"/>
          </p:cNvSpPr>
          <p:nvPr>
            <p:ph type="pic" sz="quarter" idx="11" hasCustomPrompt="1"/>
          </p:nvPr>
        </p:nvSpPr>
        <p:spPr>
          <a:xfrm>
            <a:off x="1921781" y="1378699"/>
            <a:ext cx="2605874"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8" name="Picture Placeholder 8"/>
          <p:cNvSpPr>
            <a:spLocks noGrp="1"/>
          </p:cNvSpPr>
          <p:nvPr>
            <p:ph type="pic" sz="quarter" idx="12" hasCustomPrompt="1"/>
          </p:nvPr>
        </p:nvSpPr>
        <p:spPr>
          <a:xfrm>
            <a:off x="1921781" y="0"/>
            <a:ext cx="2605874" cy="98894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9" name="Picture Placeholder 8"/>
          <p:cNvSpPr>
            <a:spLocks noGrp="1"/>
          </p:cNvSpPr>
          <p:nvPr>
            <p:ph type="pic" sz="quarter" idx="13" hasCustomPrompt="1"/>
          </p:nvPr>
        </p:nvSpPr>
        <p:spPr>
          <a:xfrm>
            <a:off x="1921781" y="5041268"/>
            <a:ext cx="2605874" cy="1816732"/>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19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8"/>
          <p:cNvSpPr>
            <a:spLocks noGrp="1"/>
          </p:cNvSpPr>
          <p:nvPr>
            <p:ph type="pic" sz="quarter" idx="11" hasCustomPrompt="1"/>
          </p:nvPr>
        </p:nvSpPr>
        <p:spPr>
          <a:xfrm>
            <a:off x="618844" y="1792593"/>
            <a:ext cx="2605874"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0" name="Picture Placeholder 8"/>
          <p:cNvSpPr>
            <a:spLocks noGrp="1"/>
          </p:cNvSpPr>
          <p:nvPr>
            <p:ph type="pic" sz="quarter" idx="14" hasCustomPrompt="1"/>
          </p:nvPr>
        </p:nvSpPr>
        <p:spPr>
          <a:xfrm>
            <a:off x="3976613" y="1792593"/>
            <a:ext cx="2605874"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1" name="Picture Placeholder 8"/>
          <p:cNvSpPr>
            <a:spLocks noGrp="1"/>
          </p:cNvSpPr>
          <p:nvPr>
            <p:ph type="pic" sz="quarter" idx="15" hasCustomPrompt="1"/>
          </p:nvPr>
        </p:nvSpPr>
        <p:spPr>
          <a:xfrm>
            <a:off x="7334382" y="1792592"/>
            <a:ext cx="2605874"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2" name="Picture Placeholder 8"/>
          <p:cNvSpPr>
            <a:spLocks noGrp="1"/>
          </p:cNvSpPr>
          <p:nvPr>
            <p:ph type="pic" sz="quarter" idx="16" hasCustomPrompt="1"/>
          </p:nvPr>
        </p:nvSpPr>
        <p:spPr>
          <a:xfrm>
            <a:off x="10692151" y="1792591"/>
            <a:ext cx="1499849"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20_Custom Layout">
    <p:spTree>
      <p:nvGrpSpPr>
        <p:cNvPr id="1" name=""/>
        <p:cNvGrpSpPr/>
        <p:nvPr/>
      </p:nvGrpSpPr>
      <p:grpSpPr>
        <a:xfrm>
          <a:off x="0" y="0"/>
          <a:ext cx="0" cy="0"/>
          <a:chOff x="0" y="0"/>
          <a:chExt cx="0" cy="0"/>
        </a:xfrm>
      </p:grpSpPr>
      <p:sp>
        <p:nvSpPr>
          <p:cNvPr id="3" name="Rectangle 2"/>
          <p:cNvSpPr/>
          <p:nvPr userDrawn="1"/>
        </p:nvSpPr>
        <p:spPr>
          <a:xfrm>
            <a:off x="5426664" y="0"/>
            <a:ext cx="67653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userDrawn="1"/>
        </p:nvSpPr>
        <p:spPr>
          <a:xfrm>
            <a:off x="-35994" y="0"/>
            <a:ext cx="5462658"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5426665" y="1792593"/>
            <a:ext cx="2605350" cy="327106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7" name="Picture Placeholder 8"/>
          <p:cNvSpPr>
            <a:spLocks noGrp="1"/>
          </p:cNvSpPr>
          <p:nvPr>
            <p:ph type="pic" sz="quarter" idx="12" hasCustomPrompt="1"/>
          </p:nvPr>
        </p:nvSpPr>
        <p:spPr>
          <a:xfrm>
            <a:off x="1410658" y="0"/>
            <a:ext cx="2605350" cy="327106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8" name="Picture Placeholder 8"/>
          <p:cNvSpPr>
            <a:spLocks noGrp="1"/>
          </p:cNvSpPr>
          <p:nvPr>
            <p:ph type="pic" sz="quarter" idx="13" hasCustomPrompt="1"/>
          </p:nvPr>
        </p:nvSpPr>
        <p:spPr>
          <a:xfrm>
            <a:off x="1410658" y="3586932"/>
            <a:ext cx="2605350" cy="327106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2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5420593" y="3585187"/>
            <a:ext cx="2605874"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6" name="Picture Placeholder 8"/>
          <p:cNvSpPr>
            <a:spLocks noGrp="1"/>
          </p:cNvSpPr>
          <p:nvPr>
            <p:ph type="pic" sz="quarter" idx="12" hasCustomPrompt="1"/>
          </p:nvPr>
        </p:nvSpPr>
        <p:spPr>
          <a:xfrm>
            <a:off x="-1" y="0"/>
            <a:ext cx="5420593"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22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2" hasCustomPrompt="1"/>
          </p:nvPr>
        </p:nvSpPr>
        <p:spPr>
          <a:xfrm>
            <a:off x="3368881" y="-1"/>
            <a:ext cx="5448875"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4" name="Picture Placeholder 8"/>
          <p:cNvSpPr>
            <a:spLocks noGrp="1"/>
          </p:cNvSpPr>
          <p:nvPr>
            <p:ph type="pic" sz="quarter" idx="11" hasCustomPrompt="1"/>
          </p:nvPr>
        </p:nvSpPr>
        <p:spPr>
          <a:xfrm>
            <a:off x="0" y="1792593"/>
            <a:ext cx="4107908"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23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8"/>
          <p:cNvSpPr>
            <a:spLocks noGrp="1"/>
          </p:cNvSpPr>
          <p:nvPr>
            <p:ph type="pic" sz="quarter" idx="13" hasCustomPrompt="1"/>
          </p:nvPr>
        </p:nvSpPr>
        <p:spPr>
          <a:xfrm>
            <a:off x="5559920" y="-2"/>
            <a:ext cx="5426665" cy="685799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6" name="Picture Placeholder 8"/>
          <p:cNvSpPr>
            <a:spLocks noGrp="1"/>
          </p:cNvSpPr>
          <p:nvPr>
            <p:ph type="pic" sz="quarter" idx="12" hasCustomPrompt="1"/>
          </p:nvPr>
        </p:nvSpPr>
        <p:spPr>
          <a:xfrm>
            <a:off x="0" y="-1"/>
            <a:ext cx="5559920" cy="3607055"/>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8" name="Picture Placeholder 8"/>
          <p:cNvSpPr>
            <a:spLocks noGrp="1"/>
          </p:cNvSpPr>
          <p:nvPr>
            <p:ph type="pic" sz="quarter" idx="14" hasCustomPrompt="1"/>
          </p:nvPr>
        </p:nvSpPr>
        <p:spPr>
          <a:xfrm>
            <a:off x="3705323" y="4397391"/>
            <a:ext cx="1854597" cy="1677166"/>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9" name="Picture Placeholder 8"/>
          <p:cNvSpPr>
            <a:spLocks noGrp="1"/>
          </p:cNvSpPr>
          <p:nvPr>
            <p:ph type="pic" sz="quarter" idx="15" hasCustomPrompt="1"/>
          </p:nvPr>
        </p:nvSpPr>
        <p:spPr>
          <a:xfrm>
            <a:off x="0" y="3607054"/>
            <a:ext cx="2591566" cy="3250946"/>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4" name="Picture Placeholder 8"/>
          <p:cNvSpPr>
            <a:spLocks noGrp="1"/>
          </p:cNvSpPr>
          <p:nvPr>
            <p:ph type="pic" sz="quarter" idx="11" hasCustomPrompt="1"/>
          </p:nvPr>
        </p:nvSpPr>
        <p:spPr>
          <a:xfrm>
            <a:off x="9586126" y="1792593"/>
            <a:ext cx="2605874" cy="325268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24_Custom Layout">
    <p:spTree>
      <p:nvGrpSpPr>
        <p:cNvPr id="1" name=""/>
        <p:cNvGrpSpPr/>
        <p:nvPr/>
      </p:nvGrpSpPr>
      <p:grpSpPr>
        <a:xfrm>
          <a:off x="0" y="0"/>
          <a:ext cx="0" cy="0"/>
          <a:chOff x="0" y="0"/>
          <a:chExt cx="0" cy="0"/>
        </a:xfrm>
      </p:grpSpPr>
      <p:sp>
        <p:nvSpPr>
          <p:cNvPr id="6" name="Rectangle 5"/>
          <p:cNvSpPr/>
          <p:nvPr userDrawn="1"/>
        </p:nvSpPr>
        <p:spPr>
          <a:xfrm>
            <a:off x="-1" y="0"/>
            <a:ext cx="8018230" cy="6858000"/>
          </a:xfrm>
          <a:prstGeom prst="rect">
            <a:avLst/>
          </a:prstGeom>
          <a:solidFill>
            <a:srgbClr val="FCC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2"/>
          <p:cNvSpPr/>
          <p:nvPr userDrawn="1"/>
        </p:nvSpPr>
        <p:spPr>
          <a:xfrm>
            <a:off x="8018230" y="0"/>
            <a:ext cx="4173769" cy="6858000"/>
          </a:xfrm>
          <a:prstGeom prst="rect">
            <a:avLst/>
          </a:prstGeom>
          <a:solidFill>
            <a:srgbClr val="FAE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10922254" y="0"/>
            <a:ext cx="1269745"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25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AE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0" y="3429000"/>
            <a:ext cx="12192000" cy="3429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icture Placeholder 8"/>
          <p:cNvSpPr>
            <a:spLocks noGrp="1"/>
          </p:cNvSpPr>
          <p:nvPr>
            <p:ph type="pic" sz="quarter" idx="10" hasCustomPrompt="1"/>
          </p:nvPr>
        </p:nvSpPr>
        <p:spPr>
          <a:xfrm>
            <a:off x="1570818" y="1554533"/>
            <a:ext cx="9050363" cy="374893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6629951" y="3754093"/>
            <a:ext cx="2725418" cy="189849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2_Custom Layou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Custom Layou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8"/>
          <p:cNvSpPr>
            <a:spLocks noGrp="1"/>
          </p:cNvSpPr>
          <p:nvPr>
            <p:ph type="pic" sz="quarter" idx="10" hasCustomPrompt="1"/>
          </p:nvPr>
        </p:nvSpPr>
        <p:spPr>
          <a:xfrm>
            <a:off x="9126415" y="1"/>
            <a:ext cx="2596662" cy="9906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4" name="Picture Placeholder 8"/>
          <p:cNvSpPr>
            <a:spLocks noGrp="1"/>
          </p:cNvSpPr>
          <p:nvPr>
            <p:ph type="pic" sz="quarter" idx="11" hasCustomPrompt="1"/>
          </p:nvPr>
        </p:nvSpPr>
        <p:spPr>
          <a:xfrm>
            <a:off x="9126414" y="1396092"/>
            <a:ext cx="2596662" cy="325210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5" name="Picture Placeholder 8"/>
          <p:cNvSpPr>
            <a:spLocks noGrp="1"/>
          </p:cNvSpPr>
          <p:nvPr>
            <p:ph type="pic" sz="quarter" idx="12" hasCustomPrompt="1"/>
          </p:nvPr>
        </p:nvSpPr>
        <p:spPr>
          <a:xfrm>
            <a:off x="9126414" y="5053691"/>
            <a:ext cx="2596662" cy="180431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_Custom Layout">
    <p:spTree>
      <p:nvGrpSpPr>
        <p:cNvPr id="1" name=""/>
        <p:cNvGrpSpPr/>
        <p:nvPr/>
      </p:nvGrpSpPr>
      <p:grpSpPr>
        <a:xfrm>
          <a:off x="0" y="0"/>
          <a:ext cx="0" cy="0"/>
          <a:chOff x="0" y="0"/>
          <a:chExt cx="0" cy="0"/>
        </a:xfrm>
      </p:grpSpPr>
      <p:sp>
        <p:nvSpPr>
          <p:cNvPr id="2" name="Rectangle 1"/>
          <p:cNvSpPr/>
          <p:nvPr userDrawn="1"/>
        </p:nvSpPr>
        <p:spPr>
          <a:xfrm>
            <a:off x="4493886" y="0"/>
            <a:ext cx="76981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0" y="0"/>
            <a:ext cx="4493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2757778" y="1802946"/>
            <a:ext cx="2613747" cy="3256121"/>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icture Placeholder 8"/>
          <p:cNvSpPr>
            <a:spLocks noGrp="1"/>
          </p:cNvSpPr>
          <p:nvPr>
            <p:ph type="pic" sz="quarter" idx="10" hasCustomPrompt="1"/>
          </p:nvPr>
        </p:nvSpPr>
        <p:spPr>
          <a:xfrm>
            <a:off x="1570818" y="1144149"/>
            <a:ext cx="9050363" cy="475120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p:nvPr/>
        </p:nvSpPr>
        <p:spPr>
          <a:xfrm>
            <a:off x="0" y="889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椭圆 1"/>
          <p:cNvSpPr/>
          <p:nvPr/>
        </p:nvSpPr>
        <p:spPr>
          <a:xfrm>
            <a:off x="2838542" y="31853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Rectangle 40"/>
          <p:cNvSpPr/>
          <p:nvPr/>
        </p:nvSpPr>
        <p:spPr>
          <a:xfrm>
            <a:off x="7484110" y="434340"/>
            <a:ext cx="4460240" cy="506730"/>
          </a:xfrm>
          <a:prstGeom prst="rect">
            <a:avLst/>
          </a:prstGeom>
        </p:spPr>
        <p:txBody>
          <a:bodyPr wrap="square">
            <a:spAutoFit/>
          </a:bodyPr>
          <a:lstStyle/>
          <a:p>
            <a:pPr algn="r">
              <a:lnSpc>
                <a:spcPct val="150000"/>
              </a:lnSpc>
            </a:pPr>
            <a:r>
              <a:rPr lang="en-US" dirty="0">
                <a:latin typeface="Calibri" panose="020F0502020204030204" charset="0"/>
                <a:cs typeface="Calibri" panose="020F0502020204030204" charset="0"/>
              </a:rPr>
              <a:t>Software Project Management Presentation</a:t>
            </a:r>
          </a:p>
        </p:txBody>
      </p:sp>
      <p:sp>
        <p:nvSpPr>
          <p:cNvPr id="43" name="Rectangle 42"/>
          <p:cNvSpPr/>
          <p:nvPr/>
        </p:nvSpPr>
        <p:spPr>
          <a:xfrm rot="16200000">
            <a:off x="10991850" y="5416240"/>
            <a:ext cx="1558290" cy="320024"/>
          </a:xfrm>
          <a:prstGeom prst="rect">
            <a:avLst/>
          </a:prstGeom>
        </p:spPr>
        <p:txBody>
          <a:bodyPr wrap="square">
            <a:spAutoFit/>
          </a:bodyPr>
          <a:lstStyle/>
          <a:p>
            <a:pPr>
              <a:lnSpc>
                <a:spcPct val="150000"/>
              </a:lnSpc>
            </a:pPr>
            <a:r>
              <a:rPr lang="en-US" sz="1100" dirty="0">
                <a:cs typeface="Poppins" panose="02000000000000000000" pitchFamily="2" charset="0"/>
              </a:rPr>
              <a:t>2023 June  1</a:t>
            </a:r>
          </a:p>
        </p:txBody>
      </p:sp>
      <p:sp>
        <p:nvSpPr>
          <p:cNvPr id="42" name="Rectangle 41"/>
          <p:cNvSpPr/>
          <p:nvPr/>
        </p:nvSpPr>
        <p:spPr>
          <a:xfrm>
            <a:off x="4308214" y="5683562"/>
            <a:ext cx="3574846" cy="368300"/>
          </a:xfrm>
          <a:prstGeom prst="rect">
            <a:avLst/>
          </a:prstGeom>
        </p:spPr>
        <p:txBody>
          <a:bodyPr wrap="square">
            <a:spAutoFit/>
          </a:bodyPr>
          <a:lstStyle/>
          <a:p>
            <a:pPr algn="ctr">
              <a:lnSpc>
                <a:spcPct val="150000"/>
              </a:lnSpc>
            </a:pPr>
            <a:r>
              <a:rPr lang="en-US" sz="1200" dirty="0">
                <a:latin typeface="Calibri" panose="020F0502020204030204" charset="0"/>
                <a:cs typeface="Calibri" panose="020F0502020204030204" charset="0"/>
              </a:rPr>
              <a:t>- Team Members -</a:t>
            </a:r>
          </a:p>
        </p:txBody>
      </p:sp>
      <p:sp>
        <p:nvSpPr>
          <p:cNvPr id="12" name="TextBox 5"/>
          <p:cNvSpPr txBox="1"/>
          <p:nvPr/>
        </p:nvSpPr>
        <p:spPr>
          <a:xfrm>
            <a:off x="159200" y="1820350"/>
            <a:ext cx="11873415" cy="3076575"/>
          </a:xfrm>
          <a:prstGeom prst="rect">
            <a:avLst/>
          </a:prstGeom>
          <a:noFill/>
        </p:spPr>
        <p:txBody>
          <a:bodyPr wrap="square" rtlCol="0">
            <a:spAutoFit/>
          </a:bodyPr>
          <a:lstStyle/>
          <a:p>
            <a:pPr algn="ctr"/>
            <a:r>
              <a:rPr lang="en-US" altLang="id-ID" sz="9700" b="1" dirty="0">
                <a:solidFill>
                  <a:schemeClr val="bg2"/>
                </a:solidFill>
                <a:latin typeface="Calibri" panose="020F0502020204030204" charset="0"/>
                <a:cs typeface="Calibri" panose="020F0502020204030204" charset="0"/>
              </a:rPr>
              <a:t>Enchanted </a:t>
            </a:r>
          </a:p>
          <a:p>
            <a:pPr algn="ctr"/>
            <a:r>
              <a:rPr lang="en-US" altLang="id-ID" sz="9700" b="1" dirty="0">
                <a:solidFill>
                  <a:schemeClr val="bg2"/>
                </a:solidFill>
                <a:latin typeface="Calibri" panose="020F0502020204030204" charset="0"/>
                <a:cs typeface="Calibri" panose="020F0502020204030204" charset="0"/>
              </a:rPr>
              <a:t>Movie</a:t>
            </a:r>
          </a:p>
        </p:txBody>
      </p:sp>
      <p:pic>
        <p:nvPicPr>
          <p:cNvPr id="15" name="图片 14" descr="海事logo 2 (2)"/>
          <p:cNvPicPr>
            <a:picLocks noChangeAspect="1"/>
          </p:cNvPicPr>
          <p:nvPr/>
        </p:nvPicPr>
        <p:blipFill>
          <a:blip r:embed="rId3"/>
          <a:stretch>
            <a:fillRect/>
          </a:stretch>
        </p:blipFill>
        <p:spPr>
          <a:xfrm>
            <a:off x="-109855" y="-687705"/>
            <a:ext cx="3617595" cy="2612390"/>
          </a:xfrm>
          <a:prstGeom prst="rect">
            <a:avLst/>
          </a:prstGeom>
        </p:spPr>
      </p:pic>
      <p:sp>
        <p:nvSpPr>
          <p:cNvPr id="9" name="Rectangle 43"/>
          <p:cNvSpPr/>
          <p:nvPr/>
        </p:nvSpPr>
        <p:spPr>
          <a:xfrm>
            <a:off x="3291205" y="6122670"/>
            <a:ext cx="6741160" cy="922020"/>
          </a:xfrm>
          <a:prstGeom prst="rect">
            <a:avLst/>
          </a:prstGeom>
        </p:spPr>
        <p:txBody>
          <a:bodyPr wrap="square">
            <a:spAutoFit/>
          </a:bodyPr>
          <a:lstStyle/>
          <a:p>
            <a:pPr>
              <a:lnSpc>
                <a:spcPct val="150000"/>
              </a:lnSpc>
            </a:pPr>
            <a:r>
              <a:rPr lang="zh-CN" altLang="en-US" sz="1200" dirty="0">
                <a:latin typeface="Calibri" panose="020F0502020204030204" charset="0"/>
                <a:cs typeface="Calibri" panose="020F0502020204030204" charset="0"/>
              </a:rPr>
              <a:t>王思敏</a:t>
            </a:r>
            <a:r>
              <a:rPr lang="en-US" sz="1200" dirty="0">
                <a:latin typeface="Calibri" panose="020F0502020204030204" charset="0"/>
                <a:cs typeface="Calibri" panose="020F0502020204030204" charset="0"/>
              </a:rPr>
              <a:t> 202230310231    </a:t>
            </a:r>
            <a:r>
              <a:rPr lang="en-US" sz="1200" dirty="0">
                <a:latin typeface="Calibri" panose="020F0502020204030204" charset="0"/>
                <a:cs typeface="Calibri" panose="020F0502020204030204" charset="0"/>
                <a:sym typeface="+mn-ea"/>
              </a:rPr>
              <a:t>瞿茹芸 202230310215    </a:t>
            </a:r>
            <a:r>
              <a:rPr lang="zh-CN" altLang="en-US" sz="1200" dirty="0">
                <a:latin typeface="Calibri" panose="020F0502020204030204" charset="0"/>
                <a:cs typeface="Calibri" panose="020F0502020204030204" charset="0"/>
                <a:sym typeface="+mn-ea"/>
              </a:rPr>
              <a:t>许蒙蒙</a:t>
            </a:r>
            <a:r>
              <a:rPr lang="en-US" sz="1200" dirty="0">
                <a:latin typeface="Calibri" panose="020F0502020204030204" charset="0"/>
                <a:cs typeface="Calibri" panose="020F0502020204030204" charset="0"/>
                <a:sym typeface="+mn-ea"/>
              </a:rPr>
              <a:t> 202230310259</a:t>
            </a:r>
            <a:endParaRPr lang="en-US" sz="1200" dirty="0">
              <a:latin typeface="Calibri" panose="020F0502020204030204" charset="0"/>
              <a:cs typeface="Calibri" panose="020F0502020204030204" charset="0"/>
            </a:endParaRPr>
          </a:p>
          <a:p>
            <a:pPr>
              <a:lnSpc>
                <a:spcPct val="150000"/>
              </a:lnSpc>
            </a:pPr>
            <a:endParaRPr lang="en-US" sz="1200" dirty="0">
              <a:cs typeface="Poppins" panose="02000000000000000000" pitchFamily="2" charset="0"/>
            </a:endParaRPr>
          </a:p>
          <a:p>
            <a:pPr>
              <a:lnSpc>
                <a:spcPct val="150000"/>
              </a:lnSpc>
            </a:pPr>
            <a:endParaRPr lang="en-US" sz="1200" dirty="0">
              <a:cs typeface="Poppins" panose="02000000000000000000" pitchFamily="2" charset="0"/>
            </a:endParaRPr>
          </a:p>
        </p:txBody>
      </p:sp>
      <p:sp>
        <p:nvSpPr>
          <p:cNvPr id="10" name="Rectangle 44"/>
          <p:cNvSpPr/>
          <p:nvPr/>
        </p:nvSpPr>
        <p:spPr>
          <a:xfrm>
            <a:off x="488524" y="4608088"/>
            <a:ext cx="3574846" cy="1514582"/>
          </a:xfrm>
          <a:prstGeom prst="rect">
            <a:avLst/>
          </a:prstGeom>
        </p:spPr>
        <p:txBody>
          <a:bodyPr wrap="square">
            <a:spAutoFit/>
          </a:bodyPr>
          <a:lstStyle/>
          <a:p>
            <a:pPr>
              <a:lnSpc>
                <a:spcPts val="1600"/>
              </a:lnSpc>
            </a:pPr>
            <a:r>
              <a:rPr lang="en-US" sz="1100" dirty="0">
                <a:latin typeface="Calibri" panose="020F0502020204030204" charset="0"/>
                <a:cs typeface="Calibri" panose="020F0502020204030204" charset="0"/>
              </a:rPr>
              <a:t>Presentation Contents —</a:t>
            </a:r>
          </a:p>
          <a:p>
            <a:pPr>
              <a:lnSpc>
                <a:spcPts val="1600"/>
              </a:lnSpc>
            </a:pPr>
            <a:r>
              <a:rPr lang="en-US" sz="1100" dirty="0">
                <a:latin typeface="Calibri" panose="020F0502020204030204" charset="0"/>
                <a:cs typeface="Calibri" panose="020F0502020204030204" charset="0"/>
              </a:rPr>
              <a:t>Project Demo</a:t>
            </a:r>
          </a:p>
          <a:p>
            <a:pPr>
              <a:lnSpc>
                <a:spcPts val="1600"/>
              </a:lnSpc>
            </a:pPr>
            <a:r>
              <a:rPr lang="en-US" sz="1100" dirty="0">
                <a:latin typeface="Calibri" panose="020F0502020204030204" charset="0"/>
                <a:cs typeface="Calibri" panose="020F0502020204030204" charset="0"/>
              </a:rPr>
              <a:t>Project Execution detail</a:t>
            </a:r>
          </a:p>
          <a:p>
            <a:pPr>
              <a:lnSpc>
                <a:spcPts val="1600"/>
              </a:lnSpc>
            </a:pPr>
            <a:r>
              <a:rPr lang="en-US" sz="1100" dirty="0">
                <a:latin typeface="Calibri" panose="020F0502020204030204" charset="0"/>
                <a:cs typeface="Calibri" panose="020F0502020204030204" charset="0"/>
              </a:rPr>
              <a:t>Risk Plan</a:t>
            </a:r>
          </a:p>
          <a:p>
            <a:pPr>
              <a:lnSpc>
                <a:spcPts val="1600"/>
              </a:lnSpc>
            </a:pPr>
            <a:r>
              <a:rPr lang="en-US" sz="1100" dirty="0">
                <a:latin typeface="Calibri" panose="020F0502020204030204" charset="0"/>
                <a:cs typeface="Calibri" panose="020F0502020204030204" charset="0"/>
              </a:rPr>
              <a:t>Test Plan</a:t>
            </a:r>
          </a:p>
          <a:p>
            <a:pPr>
              <a:lnSpc>
                <a:spcPts val="1600"/>
              </a:lnSpc>
            </a:pPr>
            <a:r>
              <a:rPr lang="en-US" sz="1100" dirty="0">
                <a:latin typeface="Calibri" panose="020F0502020204030204" charset="0"/>
                <a:cs typeface="Calibri" panose="020F0502020204030204" charset="0"/>
              </a:rPr>
              <a:t>Lessons &amp; Conclusion</a:t>
            </a:r>
          </a:p>
          <a:p>
            <a:pPr>
              <a:lnSpc>
                <a:spcPts val="1600"/>
              </a:lnSpc>
            </a:pPr>
            <a:r>
              <a:rPr lang="en-US" sz="1100" dirty="0">
                <a:latin typeface="Calibri" panose="020F0502020204030204" charset="0"/>
                <a:cs typeface="Calibri" panose="020F0502020204030204" charset="0"/>
              </a:rPr>
              <a:t>Future Plan for next cycle</a:t>
            </a:r>
          </a:p>
        </p:txBody>
      </p:sp>
      <p:sp>
        <p:nvSpPr>
          <p:cNvPr id="4" name="Freeform 11"/>
          <p:cNvSpPr>
            <a:spLocks noEditPoints="1"/>
          </p:cNvSpPr>
          <p:nvPr/>
        </p:nvSpPr>
        <p:spPr bwMode="auto">
          <a:xfrm>
            <a:off x="5948583"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600"/>
                                        <p:tgtEl>
                                          <p:spTgt spid="4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600"/>
                                        <p:tgtEl>
                                          <p:spTgt spid="42"/>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6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600"/>
                                        <p:tgtEl>
                                          <p:spTgt spid="1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2" grpId="0"/>
      <p:bldP spid="12" grpId="0"/>
      <p:bldP spid="9" grpId="0"/>
      <p:bldP spid="10" grpId="0"/>
      <p:bldP spid="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altLang="zh-CN"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4" name="Rectangle 40">
            <a:extLst>
              <a:ext uri="{FF2B5EF4-FFF2-40B4-BE49-F238E27FC236}">
                <a16:creationId xmlns:a16="http://schemas.microsoft.com/office/drawing/2014/main" id="{9406F40A-AEB3-E7E5-968A-D3BCA156D7EF}"/>
              </a:ext>
            </a:extLst>
          </p:cNvPr>
          <p:cNvSpPr/>
          <p:nvPr/>
        </p:nvSpPr>
        <p:spPr>
          <a:xfrm>
            <a:off x="3051257" y="794878"/>
            <a:ext cx="8217482" cy="671851"/>
          </a:xfrm>
          <a:prstGeom prst="rect">
            <a:avLst/>
          </a:prstGeom>
        </p:spPr>
        <p:txBody>
          <a:bodyPr wrap="square">
            <a:spAutoFit/>
          </a:bodyPr>
          <a:lstStyle/>
          <a:p>
            <a:pPr indent="-457200" algn="just">
              <a:lnSpc>
                <a:spcPct val="150000"/>
              </a:lnSpc>
            </a:pPr>
            <a:r>
              <a:rPr lang="zh-CN" altLang="zh-CN" sz="2800" b="1" dirty="0"/>
              <a:t>Realization of System Function Modules</a:t>
            </a:r>
          </a:p>
        </p:txBody>
      </p:sp>
      <p:sp>
        <p:nvSpPr>
          <p:cNvPr id="5" name="Rectangle 40">
            <a:extLst>
              <a:ext uri="{FF2B5EF4-FFF2-40B4-BE49-F238E27FC236}">
                <a16:creationId xmlns:a16="http://schemas.microsoft.com/office/drawing/2014/main" id="{0EEF6539-A576-038B-6D1F-3E0A2C18640D}"/>
              </a:ext>
            </a:extLst>
          </p:cNvPr>
          <p:cNvSpPr/>
          <p:nvPr/>
        </p:nvSpPr>
        <p:spPr>
          <a:xfrm>
            <a:off x="3507740" y="1513675"/>
            <a:ext cx="6647127" cy="142962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Function Module : Custom Playlists</a:t>
            </a:r>
          </a:p>
          <a:p>
            <a:pPr indent="-457200" algn="just">
              <a:lnSpc>
                <a:spcPct val="150000"/>
              </a:lnSpc>
            </a:pPr>
            <a:r>
              <a:rPr lang="en-US" altLang="zh-CN" sz="2000" b="1" dirty="0">
                <a:latin typeface="Calibri" panose="020F0502020204030204" charset="0"/>
                <a:cs typeface="Calibri" panose="020F0502020204030204" charset="0"/>
              </a:rPr>
              <a:t>Function Module : Custom Browsing History</a:t>
            </a:r>
          </a:p>
          <a:p>
            <a:pPr indent="-457200" algn="just">
              <a:lnSpc>
                <a:spcPct val="150000"/>
              </a:lnSpc>
            </a:pPr>
            <a:endParaRPr lang="en-US" altLang="zh-CN" sz="2000" b="1" dirty="0">
              <a:latin typeface="Calibri" panose="020F0502020204030204" charset="0"/>
              <a:cs typeface="Calibri" panose="020F0502020204030204" charset="0"/>
            </a:endParaRPr>
          </a:p>
        </p:txBody>
      </p:sp>
      <p:pic>
        <p:nvPicPr>
          <p:cNvPr id="6" name="图片 5">
            <a:extLst>
              <a:ext uri="{FF2B5EF4-FFF2-40B4-BE49-F238E27FC236}">
                <a16:creationId xmlns:a16="http://schemas.microsoft.com/office/drawing/2014/main" id="{FADEA306-5C1C-4F2D-1D7A-49C5970FCA15}"/>
              </a:ext>
            </a:extLst>
          </p:cNvPr>
          <p:cNvPicPr>
            <a:picLocks noChangeAspect="1"/>
          </p:cNvPicPr>
          <p:nvPr/>
        </p:nvPicPr>
        <p:blipFill>
          <a:blip r:embed="rId4"/>
          <a:stretch>
            <a:fillRect/>
          </a:stretch>
        </p:blipFill>
        <p:spPr>
          <a:xfrm>
            <a:off x="338075" y="5164054"/>
            <a:ext cx="5579734" cy="731455"/>
          </a:xfrm>
          <a:prstGeom prst="rect">
            <a:avLst/>
          </a:prstGeom>
        </p:spPr>
      </p:pic>
      <p:graphicFrame>
        <p:nvGraphicFramePr>
          <p:cNvPr id="7" name="表格 6">
            <a:extLst>
              <a:ext uri="{FF2B5EF4-FFF2-40B4-BE49-F238E27FC236}">
                <a16:creationId xmlns:a16="http://schemas.microsoft.com/office/drawing/2014/main" id="{E223DE03-430B-D943-07C3-07D4A86DF05E}"/>
              </a:ext>
            </a:extLst>
          </p:cNvPr>
          <p:cNvGraphicFramePr>
            <a:graphicFrameLocks noGrp="1"/>
          </p:cNvGraphicFramePr>
          <p:nvPr>
            <p:extLst>
              <p:ext uri="{D42A27DB-BD31-4B8C-83A1-F6EECF244321}">
                <p14:modId xmlns:p14="http://schemas.microsoft.com/office/powerpoint/2010/main" val="3463768632"/>
              </p:ext>
            </p:extLst>
          </p:nvPr>
        </p:nvGraphicFramePr>
        <p:xfrm>
          <a:off x="608168" y="3320188"/>
          <a:ext cx="5185357" cy="1506534"/>
        </p:xfrm>
        <a:graphic>
          <a:graphicData uri="http://schemas.openxmlformats.org/drawingml/2006/table">
            <a:tbl>
              <a:tblPr firstRow="1" firstCol="1" bandRow="1">
                <a:tableStyleId>{21E4AEA4-8DFA-4A89-87EB-49C32662AFE0}</a:tableStyleId>
              </a:tblPr>
              <a:tblGrid>
                <a:gridCol w="2106401">
                  <a:extLst>
                    <a:ext uri="{9D8B030D-6E8A-4147-A177-3AD203B41FA5}">
                      <a16:colId xmlns:a16="http://schemas.microsoft.com/office/drawing/2014/main" val="773919623"/>
                    </a:ext>
                  </a:extLst>
                </a:gridCol>
                <a:gridCol w="1378744">
                  <a:extLst>
                    <a:ext uri="{9D8B030D-6E8A-4147-A177-3AD203B41FA5}">
                      <a16:colId xmlns:a16="http://schemas.microsoft.com/office/drawing/2014/main" val="1874394196"/>
                    </a:ext>
                  </a:extLst>
                </a:gridCol>
                <a:gridCol w="1700212">
                  <a:extLst>
                    <a:ext uri="{9D8B030D-6E8A-4147-A177-3AD203B41FA5}">
                      <a16:colId xmlns:a16="http://schemas.microsoft.com/office/drawing/2014/main" val="2233529472"/>
                    </a:ext>
                  </a:extLst>
                </a:gridCol>
              </a:tblGrid>
              <a:tr h="411856">
                <a:tc>
                  <a:txBody>
                    <a:bodyPr/>
                    <a:lstStyle/>
                    <a:p>
                      <a:pPr algn="l"/>
                      <a:r>
                        <a:rPr lang="zh-CN" sz="1400" kern="100" dirty="0">
                          <a:effectLst/>
                          <a:latin typeface="Calibri" panose="020F0502020204030204" pitchFamily="34" charset="0"/>
                          <a:cs typeface="Calibri" panose="020F0502020204030204" pitchFamily="34" charset="0"/>
                        </a:rPr>
                        <a:t> </a:t>
                      </a:r>
                      <a:r>
                        <a:rPr lang="en-US" altLang="zh-CN" sz="1400" kern="100" dirty="0">
                          <a:effectLst/>
                          <a:latin typeface="Calibri" panose="020F0502020204030204" pitchFamily="34" charset="0"/>
                          <a:cs typeface="Calibri" panose="020F0502020204030204" pitchFamily="34" charset="0"/>
                        </a:rPr>
                        <a:t>field name</a:t>
                      </a: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field meaning</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field requirements</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90980258"/>
                  </a:ext>
                </a:extLst>
              </a:tr>
              <a:tr h="360374">
                <a:tc>
                  <a:txBody>
                    <a:bodyPr/>
                    <a:lstStyle/>
                    <a:p>
                      <a:pPr algn="just"/>
                      <a:r>
                        <a:rPr lang="en-US" sz="1400" kern="100">
                          <a:effectLst/>
                          <a:latin typeface="Calibri" panose="020F0502020204030204" pitchFamily="34" charset="0"/>
                          <a:cs typeface="Calibri" panose="020F0502020204030204" pitchFamily="34" charset="0"/>
                        </a:rPr>
                        <a:t>user_playList_userName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zh-CN" sz="1400" kern="100">
                          <a:effectLst/>
                          <a:latin typeface="Calibri" panose="020F0502020204030204" pitchFamily="34" charset="0"/>
                          <a:ea typeface="宋体" panose="02010600030101010101" pitchFamily="2" charset="-122"/>
                          <a:cs typeface="Calibri" panose="020F0502020204030204" pitchFamily="34" charset="0"/>
                        </a:rPr>
                        <a:t>username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a:effectLst/>
                          <a:latin typeface="Calibri" panose="020F0502020204030204" pitchFamily="34" charset="0"/>
                          <a:cs typeface="Calibri" panose="020F0502020204030204" pitchFamily="34" charset="0"/>
                        </a:rPr>
                        <a:t>char(11)</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94617891"/>
                  </a:ext>
                </a:extLst>
              </a:tr>
              <a:tr h="360374">
                <a:tc>
                  <a:txBody>
                    <a:bodyPr/>
                    <a:lstStyle/>
                    <a:p>
                      <a:pPr algn="just"/>
                      <a:r>
                        <a:rPr lang="en-US" sz="1400" kern="100">
                          <a:effectLst/>
                          <a:latin typeface="Calibri" panose="020F0502020204030204" pitchFamily="34" charset="0"/>
                          <a:cs typeface="Calibri" panose="020F0502020204030204" pitchFamily="34" charset="0"/>
                        </a:rPr>
                        <a:t>user_playList_movieID</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zh-CN" sz="1400" kern="100">
                          <a:effectLst/>
                          <a:latin typeface="Calibri" panose="020F0502020204030204" pitchFamily="34" charset="0"/>
                          <a:ea typeface="宋体" panose="02010600030101010101" pitchFamily="2" charset="-122"/>
                          <a:cs typeface="Calibri" panose="020F0502020204030204" pitchFamily="34" charset="0"/>
                        </a:rPr>
                        <a:t>movie number</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en-US" sz="1400" kern="100" dirty="0">
                          <a:effectLst/>
                          <a:latin typeface="Calibri" panose="020F0502020204030204" pitchFamily="34" charset="0"/>
                          <a:cs typeface="Calibri" panose="020F0502020204030204" pitchFamily="34" charset="0"/>
                        </a:rPr>
                        <a:t>char(11)</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058637638"/>
                  </a:ext>
                </a:extLst>
              </a:tr>
              <a:tr h="373930">
                <a:tc>
                  <a:txBody>
                    <a:bodyPr/>
                    <a:lstStyle/>
                    <a:p>
                      <a:pPr algn="just"/>
                      <a:r>
                        <a:rPr lang="en-US" sz="1400" kern="100">
                          <a:effectLst/>
                          <a:latin typeface="Calibri" panose="020F0502020204030204" pitchFamily="34" charset="0"/>
                          <a:cs typeface="Calibri" panose="020F0502020204030204" pitchFamily="34" charset="0"/>
                        </a:rPr>
                        <a:t>user_playList_movieName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zh-CN" sz="1400" kern="100" dirty="0">
                          <a:effectLst/>
                          <a:latin typeface="Calibri" panose="020F0502020204030204" pitchFamily="34" charset="0"/>
                          <a:ea typeface="宋体" panose="02010600030101010101" pitchFamily="2" charset="-122"/>
                          <a:cs typeface="Calibri" panose="020F0502020204030204" pitchFamily="34" charset="0"/>
                        </a:rPr>
                        <a:t>movie name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en-US" sz="1400" kern="100" dirty="0" err="1">
                          <a:effectLst/>
                          <a:latin typeface="Calibri" panose="020F0502020204030204" pitchFamily="34" charset="0"/>
                          <a:cs typeface="Calibri" panose="020F0502020204030204" pitchFamily="34" charset="0"/>
                        </a:rPr>
                        <a:t>nvarchar</a:t>
                      </a:r>
                      <a:r>
                        <a:rPr lang="en-US" sz="1400" kern="100" dirty="0">
                          <a:effectLst/>
                          <a:latin typeface="Calibri" panose="020F0502020204030204" pitchFamily="34" charset="0"/>
                          <a:cs typeface="Calibri" panose="020F0502020204030204" pitchFamily="34" charset="0"/>
                        </a:rPr>
                        <a:t>(100)</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596513973"/>
                  </a:ext>
                </a:extLst>
              </a:tr>
            </a:tbl>
          </a:graphicData>
        </a:graphic>
      </p:graphicFrame>
      <p:pic>
        <p:nvPicPr>
          <p:cNvPr id="8" name="图片 7">
            <a:extLst>
              <a:ext uri="{FF2B5EF4-FFF2-40B4-BE49-F238E27FC236}">
                <a16:creationId xmlns:a16="http://schemas.microsoft.com/office/drawing/2014/main" id="{C8A79A05-8B13-1284-3C90-2CE65712A473}"/>
              </a:ext>
            </a:extLst>
          </p:cNvPr>
          <p:cNvPicPr>
            <a:picLocks noChangeAspect="1"/>
          </p:cNvPicPr>
          <p:nvPr/>
        </p:nvPicPr>
        <p:blipFill>
          <a:blip r:embed="rId5"/>
          <a:stretch>
            <a:fillRect/>
          </a:stretch>
        </p:blipFill>
        <p:spPr>
          <a:xfrm>
            <a:off x="5982138" y="5186298"/>
            <a:ext cx="5639632" cy="725850"/>
          </a:xfrm>
          <a:prstGeom prst="rect">
            <a:avLst/>
          </a:prstGeom>
        </p:spPr>
      </p:pic>
      <p:graphicFrame>
        <p:nvGraphicFramePr>
          <p:cNvPr id="10" name="表格 9">
            <a:extLst>
              <a:ext uri="{FF2B5EF4-FFF2-40B4-BE49-F238E27FC236}">
                <a16:creationId xmlns:a16="http://schemas.microsoft.com/office/drawing/2014/main" id="{3B60090B-6FC8-CF00-42A9-E9B42790F622}"/>
              </a:ext>
            </a:extLst>
          </p:cNvPr>
          <p:cNvGraphicFramePr>
            <a:graphicFrameLocks noGrp="1"/>
          </p:cNvGraphicFramePr>
          <p:nvPr>
            <p:extLst>
              <p:ext uri="{D42A27DB-BD31-4B8C-83A1-F6EECF244321}">
                <p14:modId xmlns:p14="http://schemas.microsoft.com/office/powerpoint/2010/main" val="3565727478"/>
              </p:ext>
            </p:extLst>
          </p:nvPr>
        </p:nvGraphicFramePr>
        <p:xfrm>
          <a:off x="6041631" y="3320188"/>
          <a:ext cx="5520647" cy="1546945"/>
        </p:xfrm>
        <a:graphic>
          <a:graphicData uri="http://schemas.openxmlformats.org/drawingml/2006/table">
            <a:tbl>
              <a:tblPr firstRow="1" firstCol="1" bandRow="1">
                <a:tableStyleId>{073A0DAA-6AF3-43AB-8588-CEC1D06C72B9}</a:tableStyleId>
              </a:tblPr>
              <a:tblGrid>
                <a:gridCol w="2767898">
                  <a:extLst>
                    <a:ext uri="{9D8B030D-6E8A-4147-A177-3AD203B41FA5}">
                      <a16:colId xmlns:a16="http://schemas.microsoft.com/office/drawing/2014/main" val="3920958116"/>
                    </a:ext>
                  </a:extLst>
                </a:gridCol>
                <a:gridCol w="1279769">
                  <a:extLst>
                    <a:ext uri="{9D8B030D-6E8A-4147-A177-3AD203B41FA5}">
                      <a16:colId xmlns:a16="http://schemas.microsoft.com/office/drawing/2014/main" val="675270399"/>
                    </a:ext>
                  </a:extLst>
                </a:gridCol>
                <a:gridCol w="1472980">
                  <a:extLst>
                    <a:ext uri="{9D8B030D-6E8A-4147-A177-3AD203B41FA5}">
                      <a16:colId xmlns:a16="http://schemas.microsoft.com/office/drawing/2014/main" val="635524215"/>
                    </a:ext>
                  </a:extLst>
                </a:gridCol>
              </a:tblGrid>
              <a:tr h="377795">
                <a:tc>
                  <a:txBody>
                    <a:bodyPr/>
                    <a:lstStyle/>
                    <a:p>
                      <a:pPr algn="l"/>
                      <a:r>
                        <a:rPr lang="zh-CN" sz="1400" kern="100" dirty="0">
                          <a:effectLst/>
                          <a:latin typeface="Calibri" panose="020F0502020204030204" pitchFamily="34" charset="0"/>
                          <a:cs typeface="Calibri" panose="020F0502020204030204" pitchFamily="34" charset="0"/>
                        </a:rPr>
                        <a:t> </a:t>
                      </a:r>
                      <a:r>
                        <a:rPr lang="en-US" altLang="zh-CN" sz="1400" kern="100" dirty="0">
                          <a:effectLst/>
                          <a:latin typeface="Calibri" panose="020F0502020204030204" pitchFamily="34" charset="0"/>
                          <a:cs typeface="Calibri" panose="020F0502020204030204" pitchFamily="34" charset="0"/>
                        </a:rPr>
                        <a:t>field name</a:t>
                      </a:r>
                    </a:p>
                  </a:txBody>
                  <a:tcPr marL="68580" marR="68580" marT="0" marB="0"/>
                </a:tc>
                <a:tc>
                  <a:txBody>
                    <a:bodyPr/>
                    <a:lstStyle/>
                    <a:p>
                      <a:pPr algn="l"/>
                      <a:r>
                        <a:rPr lang="zh-CN" sz="1400" kern="100">
                          <a:effectLst/>
                          <a:latin typeface="Calibri" panose="020F0502020204030204" pitchFamily="34" charset="0"/>
                          <a:cs typeface="Calibri" panose="020F0502020204030204" pitchFamily="34" charset="0"/>
                        </a:rPr>
                        <a:t>field meaning</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field requirements</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42590389"/>
                  </a:ext>
                </a:extLst>
              </a:tr>
              <a:tr h="412082">
                <a:tc>
                  <a:txBody>
                    <a:bodyPr/>
                    <a:lstStyle/>
                    <a:p>
                      <a:pPr algn="just"/>
                      <a:r>
                        <a:rPr lang="en-US" sz="1400" kern="100">
                          <a:effectLst/>
                          <a:latin typeface="Calibri" panose="020F0502020204030204" pitchFamily="34" charset="0"/>
                          <a:cs typeface="Calibri" panose="020F0502020204030204" pitchFamily="34" charset="0"/>
                        </a:rPr>
                        <a:t>user_browsingHistory_userName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zh-CN" sz="1400" kern="100">
                          <a:effectLst/>
                          <a:latin typeface="Calibri" panose="020F0502020204030204" pitchFamily="34" charset="0"/>
                          <a:ea typeface="宋体" panose="02010600030101010101" pitchFamily="2" charset="-122"/>
                          <a:cs typeface="Calibri" panose="020F0502020204030204" pitchFamily="34" charset="0"/>
                        </a:rPr>
                        <a:t>username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a:effectLst/>
                          <a:latin typeface="Calibri" panose="020F0502020204030204" pitchFamily="34" charset="0"/>
                          <a:cs typeface="Calibri" panose="020F0502020204030204" pitchFamily="34" charset="0"/>
                        </a:rPr>
                        <a:t>char(11)</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270840565"/>
                  </a:ext>
                </a:extLst>
              </a:tr>
              <a:tr h="412082">
                <a:tc>
                  <a:txBody>
                    <a:bodyPr/>
                    <a:lstStyle/>
                    <a:p>
                      <a:pPr algn="just"/>
                      <a:r>
                        <a:rPr lang="en-US" sz="1400" kern="100">
                          <a:effectLst/>
                          <a:latin typeface="Calibri" panose="020F0502020204030204" pitchFamily="34" charset="0"/>
                          <a:cs typeface="Calibri" panose="020F0502020204030204" pitchFamily="34" charset="0"/>
                        </a:rPr>
                        <a:t>user_browsingHistory_movieID</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zh-CN" sz="1400" kern="100">
                          <a:effectLst/>
                          <a:latin typeface="Calibri" panose="020F0502020204030204" pitchFamily="34" charset="0"/>
                          <a:ea typeface="宋体" panose="02010600030101010101" pitchFamily="2" charset="-122"/>
                          <a:cs typeface="Calibri" panose="020F0502020204030204" pitchFamily="34" charset="0"/>
                        </a:rPr>
                        <a:t>movie number</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en-US" sz="1400" kern="100">
                          <a:effectLst/>
                          <a:latin typeface="Calibri" panose="020F0502020204030204" pitchFamily="34" charset="0"/>
                          <a:cs typeface="Calibri" panose="020F0502020204030204" pitchFamily="34" charset="0"/>
                        </a:rPr>
                        <a:t>char(11)</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463194601"/>
                  </a:ext>
                </a:extLst>
              </a:tr>
              <a:tr h="296061">
                <a:tc>
                  <a:txBody>
                    <a:bodyPr/>
                    <a:lstStyle/>
                    <a:p>
                      <a:pPr algn="just"/>
                      <a:r>
                        <a:rPr lang="en-US" sz="1400" kern="100">
                          <a:effectLst/>
                          <a:latin typeface="Calibri" panose="020F0502020204030204" pitchFamily="34" charset="0"/>
                          <a:cs typeface="Calibri" panose="020F0502020204030204" pitchFamily="34" charset="0"/>
                        </a:rPr>
                        <a:t>user_browsingHistory_movieName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zh-CN" sz="1400" kern="100" dirty="0">
                          <a:effectLst/>
                          <a:latin typeface="Calibri" panose="020F0502020204030204" pitchFamily="34" charset="0"/>
                          <a:ea typeface="宋体" panose="02010600030101010101" pitchFamily="2" charset="-122"/>
                          <a:cs typeface="Calibri" panose="020F0502020204030204" pitchFamily="34" charset="0"/>
                        </a:rPr>
                        <a:t>movie name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just"/>
                      <a:r>
                        <a:rPr lang="en-US" sz="1400" kern="100" dirty="0" err="1">
                          <a:effectLst/>
                          <a:latin typeface="Calibri" panose="020F0502020204030204" pitchFamily="34" charset="0"/>
                          <a:cs typeface="Calibri" panose="020F0502020204030204" pitchFamily="34" charset="0"/>
                        </a:rPr>
                        <a:t>nvarchar</a:t>
                      </a:r>
                      <a:r>
                        <a:rPr lang="en-US" sz="1400" kern="100" dirty="0">
                          <a:effectLst/>
                          <a:latin typeface="Calibri" panose="020F0502020204030204" pitchFamily="34" charset="0"/>
                          <a:cs typeface="Calibri" panose="020F0502020204030204" pitchFamily="34" charset="0"/>
                        </a:rPr>
                        <a:t>(100)</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452366598"/>
                  </a:ext>
                </a:extLst>
              </a:tr>
            </a:tbl>
          </a:graphicData>
        </a:graphic>
      </p:graphicFrame>
      <p:sp>
        <p:nvSpPr>
          <p:cNvPr id="13" name="Rectangle 40">
            <a:extLst>
              <a:ext uri="{FF2B5EF4-FFF2-40B4-BE49-F238E27FC236}">
                <a16:creationId xmlns:a16="http://schemas.microsoft.com/office/drawing/2014/main" id="{DD2D44D1-0EA5-F955-9E66-146981C83F08}"/>
              </a:ext>
            </a:extLst>
          </p:cNvPr>
          <p:cNvSpPr/>
          <p:nvPr/>
        </p:nvSpPr>
        <p:spPr>
          <a:xfrm>
            <a:off x="2056461" y="2751227"/>
            <a:ext cx="2142963"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User Play List</a:t>
            </a:r>
          </a:p>
        </p:txBody>
      </p:sp>
      <p:sp>
        <p:nvSpPr>
          <p:cNvPr id="14" name="Rectangle 40">
            <a:extLst>
              <a:ext uri="{FF2B5EF4-FFF2-40B4-BE49-F238E27FC236}">
                <a16:creationId xmlns:a16="http://schemas.microsoft.com/office/drawing/2014/main" id="{12886B56-42AC-E474-32E7-F6D28F67985F}"/>
              </a:ext>
            </a:extLst>
          </p:cNvPr>
          <p:cNvSpPr/>
          <p:nvPr/>
        </p:nvSpPr>
        <p:spPr>
          <a:xfrm>
            <a:off x="7457132" y="2751227"/>
            <a:ext cx="3977236"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User Browsing History List</a:t>
            </a:r>
          </a:p>
        </p:txBody>
      </p:sp>
    </p:spTree>
    <p:extLst>
      <p:ext uri="{BB962C8B-B14F-4D97-AF65-F5344CB8AC3E}">
        <p14:creationId xmlns:p14="http://schemas.microsoft.com/office/powerpoint/2010/main" val="298856741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6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6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6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4" grpId="0"/>
      <p:bldP spid="5"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altLang="zh-CN"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4" name="Rectangle 40">
            <a:extLst>
              <a:ext uri="{FF2B5EF4-FFF2-40B4-BE49-F238E27FC236}">
                <a16:creationId xmlns:a16="http://schemas.microsoft.com/office/drawing/2014/main" id="{9406F40A-AEB3-E7E5-968A-D3BCA156D7EF}"/>
              </a:ext>
            </a:extLst>
          </p:cNvPr>
          <p:cNvSpPr/>
          <p:nvPr/>
        </p:nvSpPr>
        <p:spPr>
          <a:xfrm>
            <a:off x="3051257" y="794878"/>
            <a:ext cx="8217482" cy="671851"/>
          </a:xfrm>
          <a:prstGeom prst="rect">
            <a:avLst/>
          </a:prstGeom>
        </p:spPr>
        <p:txBody>
          <a:bodyPr wrap="square">
            <a:spAutoFit/>
          </a:bodyPr>
          <a:lstStyle/>
          <a:p>
            <a:pPr indent="-457200" algn="just">
              <a:lnSpc>
                <a:spcPct val="150000"/>
              </a:lnSpc>
            </a:pPr>
            <a:r>
              <a:rPr lang="zh-CN" altLang="zh-CN" sz="2800" b="1" dirty="0"/>
              <a:t>Realization of System Function Modules</a:t>
            </a:r>
          </a:p>
        </p:txBody>
      </p:sp>
      <p:sp>
        <p:nvSpPr>
          <p:cNvPr id="5" name="Rectangle 40">
            <a:extLst>
              <a:ext uri="{FF2B5EF4-FFF2-40B4-BE49-F238E27FC236}">
                <a16:creationId xmlns:a16="http://schemas.microsoft.com/office/drawing/2014/main" id="{0EEF6539-A576-038B-6D1F-3E0A2C18640D}"/>
              </a:ext>
            </a:extLst>
          </p:cNvPr>
          <p:cNvSpPr/>
          <p:nvPr/>
        </p:nvSpPr>
        <p:spPr>
          <a:xfrm>
            <a:off x="2919370" y="1490677"/>
            <a:ext cx="6647127"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Function Module 9 : Social Function —— Movie community</a:t>
            </a:r>
          </a:p>
        </p:txBody>
      </p:sp>
      <p:graphicFrame>
        <p:nvGraphicFramePr>
          <p:cNvPr id="9" name="表格 8">
            <a:extLst>
              <a:ext uri="{FF2B5EF4-FFF2-40B4-BE49-F238E27FC236}">
                <a16:creationId xmlns:a16="http://schemas.microsoft.com/office/drawing/2014/main" id="{8D7895B7-CFD4-F385-64A6-7B8013BCCF6E}"/>
              </a:ext>
            </a:extLst>
          </p:cNvPr>
          <p:cNvGraphicFramePr>
            <a:graphicFrameLocks noGrp="1"/>
          </p:cNvGraphicFramePr>
          <p:nvPr>
            <p:extLst>
              <p:ext uri="{D42A27DB-BD31-4B8C-83A1-F6EECF244321}">
                <p14:modId xmlns:p14="http://schemas.microsoft.com/office/powerpoint/2010/main" val="513757177"/>
              </p:ext>
            </p:extLst>
          </p:nvPr>
        </p:nvGraphicFramePr>
        <p:xfrm>
          <a:off x="271643" y="2985166"/>
          <a:ext cx="5621386" cy="1946567"/>
        </p:xfrm>
        <a:graphic>
          <a:graphicData uri="http://schemas.openxmlformats.org/drawingml/2006/table">
            <a:tbl>
              <a:tblPr firstRow="1" firstCol="1" bandRow="1">
                <a:tableStyleId>{21E4AEA4-8DFA-4A89-87EB-49C32662AFE0}</a:tableStyleId>
              </a:tblPr>
              <a:tblGrid>
                <a:gridCol w="2149872">
                  <a:extLst>
                    <a:ext uri="{9D8B030D-6E8A-4147-A177-3AD203B41FA5}">
                      <a16:colId xmlns:a16="http://schemas.microsoft.com/office/drawing/2014/main" val="2392697198"/>
                    </a:ext>
                  </a:extLst>
                </a:gridCol>
                <a:gridCol w="1303330">
                  <a:extLst>
                    <a:ext uri="{9D8B030D-6E8A-4147-A177-3AD203B41FA5}">
                      <a16:colId xmlns:a16="http://schemas.microsoft.com/office/drawing/2014/main" val="1075511813"/>
                    </a:ext>
                  </a:extLst>
                </a:gridCol>
                <a:gridCol w="2168184">
                  <a:extLst>
                    <a:ext uri="{9D8B030D-6E8A-4147-A177-3AD203B41FA5}">
                      <a16:colId xmlns:a16="http://schemas.microsoft.com/office/drawing/2014/main" val="240244319"/>
                    </a:ext>
                  </a:extLst>
                </a:gridCol>
              </a:tblGrid>
              <a:tr h="259497">
                <a:tc>
                  <a:txBody>
                    <a:bodyPr/>
                    <a:lstStyle/>
                    <a:p>
                      <a:pPr algn="l"/>
                      <a:r>
                        <a:rPr lang="zh-CN" sz="1200" kern="100" dirty="0">
                          <a:effectLst/>
                          <a:latin typeface="Calibri" panose="020F0502020204030204" pitchFamily="34" charset="0"/>
                          <a:cs typeface="Calibri" panose="020F0502020204030204" pitchFamily="34" charset="0"/>
                        </a:rPr>
                        <a:t> </a:t>
                      </a:r>
                      <a:r>
                        <a:rPr lang="en-US" altLang="zh-CN" sz="1200" kern="100" dirty="0">
                          <a:effectLst/>
                          <a:latin typeface="Calibri" panose="020F0502020204030204" pitchFamily="34" charset="0"/>
                          <a:cs typeface="Calibri" panose="020F0502020204030204" pitchFamily="34" charset="0"/>
                        </a:rPr>
                        <a:t>field name</a:t>
                      </a: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field meaning</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field requirements</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966110232"/>
                  </a:ext>
                </a:extLst>
              </a:tr>
              <a:tr h="241010">
                <a:tc>
                  <a:txBody>
                    <a:bodyPr/>
                    <a:lstStyle/>
                    <a:p>
                      <a:pPr algn="l"/>
                      <a:r>
                        <a:rPr lang="en-US" sz="1200" kern="100">
                          <a:effectLst/>
                          <a:latin typeface="Calibri" panose="020F0502020204030204" pitchFamily="34" charset="0"/>
                          <a:cs typeface="Calibri" panose="020F0502020204030204" pitchFamily="34" charset="0"/>
                        </a:rPr>
                        <a:t>community_talk_userName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ea typeface="宋体" panose="02010600030101010101" pitchFamily="2" charset="-122"/>
                          <a:cs typeface="Calibri" panose="020F0502020204030204" pitchFamily="34" charset="0"/>
                        </a:rPr>
                        <a:t>username</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200" kern="100">
                          <a:effectLst/>
                          <a:latin typeface="Calibri" panose="020F0502020204030204" pitchFamily="34" charset="0"/>
                          <a:cs typeface="Calibri" panose="020F0502020204030204" pitchFamily="34" charset="0"/>
                        </a:rPr>
                        <a:t>char(11)</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174679616"/>
                  </a:ext>
                </a:extLst>
              </a:tr>
              <a:tr h="241010">
                <a:tc>
                  <a:txBody>
                    <a:bodyPr/>
                    <a:lstStyle/>
                    <a:p>
                      <a:pPr algn="l"/>
                      <a:r>
                        <a:rPr lang="en-US" sz="1200" kern="100">
                          <a:effectLst/>
                          <a:latin typeface="Calibri" panose="020F0502020204030204" pitchFamily="34" charset="0"/>
                          <a:cs typeface="Calibri" panose="020F0502020204030204" pitchFamily="34" charset="0"/>
                        </a:rPr>
                        <a:t>community_talk_userAvatar</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ea typeface="宋体" panose="02010600030101010101" pitchFamily="2" charset="-122"/>
                          <a:cs typeface="Calibri" panose="020F0502020204030204" pitchFamily="34" charset="0"/>
                        </a:rPr>
                        <a:t>user avatar url</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200" kern="100">
                          <a:effectLst/>
                          <a:latin typeface="Calibri" panose="020F0502020204030204" pitchFamily="34" charset="0"/>
                          <a:cs typeface="Calibri" panose="020F0502020204030204" pitchFamily="34" charset="0"/>
                        </a:rPr>
                        <a:t>nvarchar(128)</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665323276"/>
                  </a:ext>
                </a:extLst>
              </a:tr>
              <a:tr h="241010">
                <a:tc>
                  <a:txBody>
                    <a:bodyPr/>
                    <a:lstStyle/>
                    <a:p>
                      <a:pPr algn="l"/>
                      <a:r>
                        <a:rPr lang="en-US" sz="1200" kern="100">
                          <a:effectLst/>
                          <a:latin typeface="Calibri" panose="020F0502020204030204" pitchFamily="34" charset="0"/>
                          <a:cs typeface="Calibri" panose="020F0502020204030204" pitchFamily="34" charset="0"/>
                        </a:rPr>
                        <a:t>community_talk_content</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ea typeface="宋体" panose="02010600030101010101" pitchFamily="2" charset="-122"/>
                          <a:cs typeface="Calibri" panose="020F0502020204030204" pitchFamily="34" charset="0"/>
                        </a:rPr>
                        <a:t>content</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200" kern="100">
                          <a:effectLst/>
                          <a:latin typeface="Calibri" panose="020F0502020204030204" pitchFamily="34" charset="0"/>
                          <a:cs typeface="Calibri" panose="020F0502020204030204" pitchFamily="34" charset="0"/>
                        </a:rPr>
                        <a:t>nvarchar(100)</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397879728"/>
                  </a:ext>
                </a:extLst>
              </a:tr>
              <a:tr h="241010">
                <a:tc>
                  <a:txBody>
                    <a:bodyPr/>
                    <a:lstStyle/>
                    <a:p>
                      <a:pPr algn="l"/>
                      <a:r>
                        <a:rPr lang="en-US" sz="1200" kern="100">
                          <a:effectLst/>
                          <a:latin typeface="Calibri" panose="020F0502020204030204" pitchFamily="34" charset="0"/>
                          <a:cs typeface="Calibri" panose="020F0502020204030204" pitchFamily="34" charset="0"/>
                        </a:rPr>
                        <a:t>community_talk_time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ea typeface="宋体" panose="02010600030101010101" pitchFamily="2" charset="-122"/>
                          <a:cs typeface="Calibri" panose="020F0502020204030204" pitchFamily="34" charset="0"/>
                        </a:rPr>
                        <a:t>time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200" kern="100">
                          <a:effectLst/>
                          <a:latin typeface="Calibri" panose="020F0502020204030204" pitchFamily="34" charset="0"/>
                          <a:cs typeface="Calibri" panose="020F0502020204030204" pitchFamily="34" charset="0"/>
                        </a:rPr>
                        <a:t>datetime(10)</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855938437"/>
                  </a:ext>
                </a:extLst>
              </a:tr>
              <a:tr h="241010">
                <a:tc>
                  <a:txBody>
                    <a:bodyPr/>
                    <a:lstStyle/>
                    <a:p>
                      <a:pPr algn="l"/>
                      <a:r>
                        <a:rPr lang="en-US" sz="1200" kern="100">
                          <a:effectLst/>
                          <a:latin typeface="Calibri" panose="020F0502020204030204" pitchFamily="34" charset="0"/>
                          <a:cs typeface="Calibri" panose="020F0502020204030204" pitchFamily="34" charset="0"/>
                        </a:rPr>
                        <a:t>community_talk_image1</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ea typeface="宋体" panose="02010600030101010101" pitchFamily="2" charset="-122"/>
                          <a:cs typeface="Calibri" panose="020F0502020204030204" pitchFamily="34" charset="0"/>
                        </a:rPr>
                        <a:t>Picture 1</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200" kern="100">
                          <a:effectLst/>
                          <a:latin typeface="Calibri" panose="020F0502020204030204" pitchFamily="34" charset="0"/>
                          <a:cs typeface="Calibri" panose="020F0502020204030204" pitchFamily="34" charset="0"/>
                        </a:rPr>
                        <a:t>char(128)</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067682100"/>
                  </a:ext>
                </a:extLst>
              </a:tr>
              <a:tr h="241010">
                <a:tc>
                  <a:txBody>
                    <a:bodyPr/>
                    <a:lstStyle/>
                    <a:p>
                      <a:pPr algn="l"/>
                      <a:r>
                        <a:rPr lang="en-US" sz="1200" kern="100">
                          <a:effectLst/>
                          <a:latin typeface="Calibri" panose="020F0502020204030204" pitchFamily="34" charset="0"/>
                          <a:cs typeface="Calibri" panose="020F0502020204030204" pitchFamily="34" charset="0"/>
                        </a:rPr>
                        <a:t>community_talk_image2</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ea typeface="宋体" panose="02010600030101010101" pitchFamily="2" charset="-122"/>
                          <a:cs typeface="Calibri" panose="020F0502020204030204" pitchFamily="34" charset="0"/>
                        </a:rPr>
                        <a:t>picture 2</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200" kern="100">
                          <a:effectLst/>
                          <a:latin typeface="Calibri" panose="020F0502020204030204" pitchFamily="34" charset="0"/>
                          <a:cs typeface="Calibri" panose="020F0502020204030204" pitchFamily="34" charset="0"/>
                        </a:rPr>
                        <a:t>char(128)</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544096237"/>
                  </a:ext>
                </a:extLst>
              </a:tr>
              <a:tr h="241010">
                <a:tc>
                  <a:txBody>
                    <a:bodyPr/>
                    <a:lstStyle/>
                    <a:p>
                      <a:pPr algn="l"/>
                      <a:r>
                        <a:rPr lang="en-US" sz="1200" kern="100">
                          <a:effectLst/>
                          <a:latin typeface="Calibri" panose="020F0502020204030204" pitchFamily="34" charset="0"/>
                          <a:cs typeface="Calibri" panose="020F0502020204030204" pitchFamily="34" charset="0"/>
                        </a:rPr>
                        <a:t>community_talk_comment</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ea typeface="宋体" panose="02010600030101010101" pitchFamily="2" charset="-122"/>
                          <a:cs typeface="Calibri" panose="020F0502020204030204" pitchFamily="34" charset="0"/>
                        </a:rPr>
                        <a:t>Comment</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200" kern="100" dirty="0" err="1">
                          <a:effectLst/>
                          <a:latin typeface="Calibri" panose="020F0502020204030204" pitchFamily="34" charset="0"/>
                          <a:cs typeface="Calibri" panose="020F0502020204030204" pitchFamily="34" charset="0"/>
                        </a:rPr>
                        <a:t>CommunityTalkComment</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161723163"/>
                  </a:ext>
                </a:extLst>
              </a:tr>
            </a:tbl>
          </a:graphicData>
        </a:graphic>
      </p:graphicFrame>
      <p:pic>
        <p:nvPicPr>
          <p:cNvPr id="15" name="图片 14">
            <a:extLst>
              <a:ext uri="{FF2B5EF4-FFF2-40B4-BE49-F238E27FC236}">
                <a16:creationId xmlns:a16="http://schemas.microsoft.com/office/drawing/2014/main" id="{C22B553A-382D-822B-A264-19FCDF2D9AA9}"/>
              </a:ext>
            </a:extLst>
          </p:cNvPr>
          <p:cNvPicPr>
            <a:picLocks noChangeAspect="1"/>
          </p:cNvPicPr>
          <p:nvPr/>
        </p:nvPicPr>
        <p:blipFill>
          <a:blip r:embed="rId4"/>
          <a:stretch>
            <a:fillRect/>
          </a:stretch>
        </p:blipFill>
        <p:spPr>
          <a:xfrm>
            <a:off x="156210" y="5214050"/>
            <a:ext cx="6176485" cy="1194637"/>
          </a:xfrm>
          <a:prstGeom prst="rect">
            <a:avLst/>
          </a:prstGeom>
        </p:spPr>
      </p:pic>
      <p:sp>
        <p:nvSpPr>
          <p:cNvPr id="16" name="Rectangle 40">
            <a:extLst>
              <a:ext uri="{FF2B5EF4-FFF2-40B4-BE49-F238E27FC236}">
                <a16:creationId xmlns:a16="http://schemas.microsoft.com/office/drawing/2014/main" id="{D17ACC53-1408-F8A5-F769-ACD4FB58E4B2}"/>
              </a:ext>
            </a:extLst>
          </p:cNvPr>
          <p:cNvSpPr/>
          <p:nvPr/>
        </p:nvSpPr>
        <p:spPr>
          <a:xfrm>
            <a:off x="1442654" y="2201780"/>
            <a:ext cx="2142963"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Community Talk</a:t>
            </a:r>
          </a:p>
        </p:txBody>
      </p:sp>
      <p:pic>
        <p:nvPicPr>
          <p:cNvPr id="17" name="图片 16">
            <a:extLst>
              <a:ext uri="{FF2B5EF4-FFF2-40B4-BE49-F238E27FC236}">
                <a16:creationId xmlns:a16="http://schemas.microsoft.com/office/drawing/2014/main" id="{4E0E2773-0FF7-810B-A5D7-B5B0DD310BD2}"/>
              </a:ext>
            </a:extLst>
          </p:cNvPr>
          <p:cNvPicPr>
            <a:picLocks noChangeAspect="1"/>
          </p:cNvPicPr>
          <p:nvPr/>
        </p:nvPicPr>
        <p:blipFill>
          <a:blip r:embed="rId5"/>
          <a:stretch>
            <a:fillRect/>
          </a:stretch>
        </p:blipFill>
        <p:spPr>
          <a:xfrm>
            <a:off x="6450806" y="5327650"/>
            <a:ext cx="5170964" cy="1081036"/>
          </a:xfrm>
          <a:prstGeom prst="rect">
            <a:avLst/>
          </a:prstGeom>
        </p:spPr>
      </p:pic>
      <p:graphicFrame>
        <p:nvGraphicFramePr>
          <p:cNvPr id="18" name="表格 17">
            <a:extLst>
              <a:ext uri="{FF2B5EF4-FFF2-40B4-BE49-F238E27FC236}">
                <a16:creationId xmlns:a16="http://schemas.microsoft.com/office/drawing/2014/main" id="{FBDA6D5A-35C5-9372-6070-F28355EFBF8A}"/>
              </a:ext>
            </a:extLst>
          </p:cNvPr>
          <p:cNvGraphicFramePr>
            <a:graphicFrameLocks noGrp="1"/>
          </p:cNvGraphicFramePr>
          <p:nvPr>
            <p:extLst>
              <p:ext uri="{D42A27DB-BD31-4B8C-83A1-F6EECF244321}">
                <p14:modId xmlns:p14="http://schemas.microsoft.com/office/powerpoint/2010/main" val="3933838980"/>
              </p:ext>
            </p:extLst>
          </p:nvPr>
        </p:nvGraphicFramePr>
        <p:xfrm>
          <a:off x="6298973" y="2985167"/>
          <a:ext cx="5322797" cy="1907295"/>
        </p:xfrm>
        <a:graphic>
          <a:graphicData uri="http://schemas.openxmlformats.org/drawingml/2006/table">
            <a:tbl>
              <a:tblPr firstRow="1" firstCol="1" bandRow="1">
                <a:tableStyleId>{073A0DAA-6AF3-43AB-8588-CEC1D06C72B9}</a:tableStyleId>
              </a:tblPr>
              <a:tblGrid>
                <a:gridCol w="2658179">
                  <a:extLst>
                    <a:ext uri="{9D8B030D-6E8A-4147-A177-3AD203B41FA5}">
                      <a16:colId xmlns:a16="http://schemas.microsoft.com/office/drawing/2014/main" val="3336237137"/>
                    </a:ext>
                  </a:extLst>
                </a:gridCol>
                <a:gridCol w="1073007">
                  <a:extLst>
                    <a:ext uri="{9D8B030D-6E8A-4147-A177-3AD203B41FA5}">
                      <a16:colId xmlns:a16="http://schemas.microsoft.com/office/drawing/2014/main" val="3422801572"/>
                    </a:ext>
                  </a:extLst>
                </a:gridCol>
                <a:gridCol w="1591611">
                  <a:extLst>
                    <a:ext uri="{9D8B030D-6E8A-4147-A177-3AD203B41FA5}">
                      <a16:colId xmlns:a16="http://schemas.microsoft.com/office/drawing/2014/main" val="2049703838"/>
                    </a:ext>
                  </a:extLst>
                </a:gridCol>
              </a:tblGrid>
              <a:tr h="381459">
                <a:tc>
                  <a:txBody>
                    <a:bodyPr/>
                    <a:lstStyle/>
                    <a:p>
                      <a:pPr algn="l"/>
                      <a:r>
                        <a:rPr lang="zh-CN" sz="1200" kern="100" dirty="0">
                          <a:effectLst/>
                          <a:latin typeface="Calibri" panose="020F0502020204030204" pitchFamily="34" charset="0"/>
                          <a:cs typeface="Calibri" panose="020F0502020204030204" pitchFamily="34" charset="0"/>
                        </a:rPr>
                        <a:t> </a:t>
                      </a:r>
                      <a:r>
                        <a:rPr lang="en-US" altLang="zh-CN" sz="1200" kern="100" dirty="0">
                          <a:effectLst/>
                          <a:latin typeface="Calibri" panose="020F0502020204030204" pitchFamily="34" charset="0"/>
                          <a:cs typeface="Calibri" panose="020F0502020204030204" pitchFamily="34" charset="0"/>
                        </a:rPr>
                        <a:t>field name</a:t>
                      </a: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field meaning</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field requirements</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4189247956"/>
                  </a:ext>
                </a:extLst>
              </a:tr>
              <a:tr h="381459">
                <a:tc>
                  <a:txBody>
                    <a:bodyPr/>
                    <a:lstStyle/>
                    <a:p>
                      <a:pPr algn="l"/>
                      <a:r>
                        <a:rPr lang="en-US" sz="1200" kern="100">
                          <a:effectLst/>
                          <a:latin typeface="Calibri" panose="020F0502020204030204" pitchFamily="34" charset="0"/>
                          <a:cs typeface="Calibri" panose="020F0502020204030204" pitchFamily="34" charset="0"/>
                        </a:rPr>
                        <a:t>community_talk_comment_userName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ea typeface="宋体" panose="02010600030101010101" pitchFamily="2" charset="-122"/>
                          <a:cs typeface="Calibri" panose="020F0502020204030204" pitchFamily="34" charset="0"/>
                        </a:rPr>
                        <a:t>username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200" kern="100">
                          <a:effectLst/>
                          <a:latin typeface="Calibri" panose="020F0502020204030204" pitchFamily="34" charset="0"/>
                          <a:cs typeface="Calibri" panose="020F0502020204030204" pitchFamily="34" charset="0"/>
                        </a:rPr>
                        <a:t>char(11)</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292900774"/>
                  </a:ext>
                </a:extLst>
              </a:tr>
              <a:tr h="381459">
                <a:tc>
                  <a:txBody>
                    <a:bodyPr/>
                    <a:lstStyle/>
                    <a:p>
                      <a:pPr algn="l"/>
                      <a:r>
                        <a:rPr lang="en-US" sz="1200" kern="100">
                          <a:effectLst/>
                          <a:latin typeface="Calibri" panose="020F0502020204030204" pitchFamily="34" charset="0"/>
                          <a:cs typeface="Calibri" panose="020F0502020204030204" pitchFamily="34" charset="0"/>
                        </a:rPr>
                        <a:t>community_talk_comment_userAvatar</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ea typeface="宋体" panose="02010600030101010101" pitchFamily="2" charset="-122"/>
                          <a:cs typeface="Calibri" panose="020F0502020204030204" pitchFamily="34" charset="0"/>
                        </a:rPr>
                        <a:t>user avatar url</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200" kern="100">
                          <a:effectLst/>
                          <a:latin typeface="Calibri" panose="020F0502020204030204" pitchFamily="34" charset="0"/>
                          <a:cs typeface="Calibri" panose="020F0502020204030204" pitchFamily="34" charset="0"/>
                        </a:rPr>
                        <a:t>nvarchar(128)</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344028618"/>
                  </a:ext>
                </a:extLst>
              </a:tr>
              <a:tr h="381459">
                <a:tc>
                  <a:txBody>
                    <a:bodyPr/>
                    <a:lstStyle/>
                    <a:p>
                      <a:pPr algn="l"/>
                      <a:r>
                        <a:rPr lang="en-US" sz="1200" kern="100" dirty="0" err="1">
                          <a:effectLst/>
                          <a:latin typeface="Calibri" panose="020F0502020204030204" pitchFamily="34" charset="0"/>
                          <a:cs typeface="Calibri" panose="020F0502020204030204" pitchFamily="34" charset="0"/>
                        </a:rPr>
                        <a:t>community_talk_comment_content</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ea typeface="宋体" panose="02010600030101010101" pitchFamily="2" charset="-122"/>
                          <a:cs typeface="Calibri" panose="020F0502020204030204" pitchFamily="34" charset="0"/>
                        </a:rPr>
                        <a:t>content</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200" kern="100">
                          <a:effectLst/>
                          <a:latin typeface="Calibri" panose="020F0502020204030204" pitchFamily="34" charset="0"/>
                          <a:cs typeface="Calibri" panose="020F0502020204030204" pitchFamily="34" charset="0"/>
                        </a:rPr>
                        <a:t>nvarchar(100)</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219399474"/>
                  </a:ext>
                </a:extLst>
              </a:tr>
              <a:tr h="381459">
                <a:tc>
                  <a:txBody>
                    <a:bodyPr/>
                    <a:lstStyle/>
                    <a:p>
                      <a:pPr algn="l"/>
                      <a:r>
                        <a:rPr lang="en-US" sz="1200" kern="100">
                          <a:effectLst/>
                          <a:latin typeface="Calibri" panose="020F0502020204030204" pitchFamily="34" charset="0"/>
                          <a:cs typeface="Calibri" panose="020F0502020204030204" pitchFamily="34" charset="0"/>
                        </a:rPr>
                        <a:t>community_talk_comment_time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ea typeface="宋体" panose="02010600030101010101" pitchFamily="2" charset="-122"/>
                          <a:cs typeface="Calibri" panose="020F0502020204030204" pitchFamily="34" charset="0"/>
                        </a:rPr>
                        <a:t>time</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200" kern="100" dirty="0">
                          <a:effectLst/>
                          <a:latin typeface="Calibri" panose="020F0502020204030204" pitchFamily="34" charset="0"/>
                          <a:cs typeface="Calibri" panose="020F0502020204030204" pitchFamily="34" charset="0"/>
                        </a:rPr>
                        <a:t>datetime(10)</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001041440"/>
                  </a:ext>
                </a:extLst>
              </a:tr>
            </a:tbl>
          </a:graphicData>
        </a:graphic>
      </p:graphicFrame>
      <p:sp>
        <p:nvSpPr>
          <p:cNvPr id="19" name="Rectangle 40">
            <a:extLst>
              <a:ext uri="{FF2B5EF4-FFF2-40B4-BE49-F238E27FC236}">
                <a16:creationId xmlns:a16="http://schemas.microsoft.com/office/drawing/2014/main" id="{0AB633D6-0D1F-5C8F-983C-FE89E3681C76}"/>
              </a:ext>
            </a:extLst>
          </p:cNvPr>
          <p:cNvSpPr/>
          <p:nvPr/>
        </p:nvSpPr>
        <p:spPr>
          <a:xfrm>
            <a:off x="7534902" y="2230672"/>
            <a:ext cx="3616581"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Community Talk Comment</a:t>
            </a:r>
          </a:p>
        </p:txBody>
      </p:sp>
    </p:spTree>
    <p:extLst>
      <p:ext uri="{BB962C8B-B14F-4D97-AF65-F5344CB8AC3E}">
        <p14:creationId xmlns:p14="http://schemas.microsoft.com/office/powerpoint/2010/main" val="1998018744"/>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6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6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600"/>
                                        <p:tgtEl>
                                          <p:spTgt spid="1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6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4" grpId="0"/>
      <p:bldP spid="5" grpId="0"/>
      <p:bldP spid="16"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pic>
        <p:nvPicPr>
          <p:cNvPr id="5" name="图片 4">
            <a:extLst>
              <a:ext uri="{FF2B5EF4-FFF2-40B4-BE49-F238E27FC236}">
                <a16:creationId xmlns:a16="http://schemas.microsoft.com/office/drawing/2014/main" id="{B72789DD-D781-26BE-B691-46B68EAD51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922"/>
          <a:stretch/>
        </p:blipFill>
        <p:spPr>
          <a:xfrm>
            <a:off x="156210" y="112091"/>
            <a:ext cx="11879580" cy="6697142"/>
          </a:xfrm>
          <a:prstGeom prst="rect">
            <a:avLst/>
          </a:prstGeom>
        </p:spPr>
      </p:pic>
    </p:spTree>
    <p:extLst>
      <p:ext uri="{BB962C8B-B14F-4D97-AF65-F5344CB8AC3E}">
        <p14:creationId xmlns:p14="http://schemas.microsoft.com/office/powerpoint/2010/main" val="40767101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pic>
        <p:nvPicPr>
          <p:cNvPr id="5" name="图片 4">
            <a:extLst>
              <a:ext uri="{FF2B5EF4-FFF2-40B4-BE49-F238E27FC236}">
                <a16:creationId xmlns:a16="http://schemas.microsoft.com/office/drawing/2014/main" id="{94ACA5E8-3181-6094-3748-AA8D72783A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3" t="3542"/>
          <a:stretch/>
        </p:blipFill>
        <p:spPr>
          <a:xfrm>
            <a:off x="71439" y="71437"/>
            <a:ext cx="11872446" cy="6715125"/>
          </a:xfrm>
          <a:prstGeom prst="rect">
            <a:avLst/>
          </a:prstGeom>
        </p:spPr>
      </p:pic>
    </p:spTree>
    <p:extLst>
      <p:ext uri="{BB962C8B-B14F-4D97-AF65-F5344CB8AC3E}">
        <p14:creationId xmlns:p14="http://schemas.microsoft.com/office/powerpoint/2010/main" val="32332263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 name="图片 1" descr="海事logo 2 (2)"/>
          <p:cNvPicPr>
            <a:picLocks noChangeAspect="1"/>
          </p:cNvPicPr>
          <p:nvPr/>
        </p:nvPicPr>
        <p:blipFill>
          <a:blip r:embed="rId4"/>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graphicFrame>
        <p:nvGraphicFramePr>
          <p:cNvPr id="3" name="表格 2">
            <a:extLst>
              <a:ext uri="{FF2B5EF4-FFF2-40B4-BE49-F238E27FC236}">
                <a16:creationId xmlns:a16="http://schemas.microsoft.com/office/drawing/2014/main" id="{1AC6FC02-E88D-569A-7DA5-03B5FEB1AC42}"/>
              </a:ext>
            </a:extLst>
          </p:cNvPr>
          <p:cNvGraphicFramePr/>
          <p:nvPr>
            <p:custDataLst>
              <p:tags r:id="rId1"/>
            </p:custDataLst>
            <p:extLst>
              <p:ext uri="{D42A27DB-BD31-4B8C-83A1-F6EECF244321}">
                <p14:modId xmlns:p14="http://schemas.microsoft.com/office/powerpoint/2010/main" val="3117441140"/>
              </p:ext>
            </p:extLst>
          </p:nvPr>
        </p:nvGraphicFramePr>
        <p:xfrm>
          <a:off x="432391" y="1119963"/>
          <a:ext cx="11360829" cy="5628816"/>
        </p:xfrm>
        <a:graphic>
          <a:graphicData uri="http://schemas.openxmlformats.org/drawingml/2006/table">
            <a:tbl>
              <a:tblPr firstRow="1" bandRow="1">
                <a:effectLst>
                  <a:outerShdw blurRad="50800" dist="38100" algn="l" rotWithShape="0">
                    <a:schemeClr val="tx1">
                      <a:alpha val="23000"/>
                    </a:schemeClr>
                  </a:outerShdw>
                </a:effectLst>
                <a:tableStyleId>{5C22544A-7EE6-4342-B048-85BDC9FD1C3A}</a:tableStyleId>
              </a:tblPr>
              <a:tblGrid>
                <a:gridCol w="1452975">
                  <a:extLst>
                    <a:ext uri="{9D8B030D-6E8A-4147-A177-3AD203B41FA5}">
                      <a16:colId xmlns:a16="http://schemas.microsoft.com/office/drawing/2014/main" val="20000"/>
                    </a:ext>
                  </a:extLst>
                </a:gridCol>
                <a:gridCol w="1060107">
                  <a:extLst>
                    <a:ext uri="{9D8B030D-6E8A-4147-A177-3AD203B41FA5}">
                      <a16:colId xmlns:a16="http://schemas.microsoft.com/office/drawing/2014/main" val="20001"/>
                    </a:ext>
                  </a:extLst>
                </a:gridCol>
                <a:gridCol w="822486">
                  <a:extLst>
                    <a:ext uri="{9D8B030D-6E8A-4147-A177-3AD203B41FA5}">
                      <a16:colId xmlns:a16="http://schemas.microsoft.com/office/drawing/2014/main" val="20002"/>
                    </a:ext>
                  </a:extLst>
                </a:gridCol>
                <a:gridCol w="2587220">
                  <a:extLst>
                    <a:ext uri="{9D8B030D-6E8A-4147-A177-3AD203B41FA5}">
                      <a16:colId xmlns:a16="http://schemas.microsoft.com/office/drawing/2014/main" val="20003"/>
                    </a:ext>
                  </a:extLst>
                </a:gridCol>
                <a:gridCol w="2587854">
                  <a:extLst>
                    <a:ext uri="{9D8B030D-6E8A-4147-A177-3AD203B41FA5}">
                      <a16:colId xmlns:a16="http://schemas.microsoft.com/office/drawing/2014/main" val="20004"/>
                    </a:ext>
                  </a:extLst>
                </a:gridCol>
                <a:gridCol w="2850187">
                  <a:extLst>
                    <a:ext uri="{9D8B030D-6E8A-4147-A177-3AD203B41FA5}">
                      <a16:colId xmlns:a16="http://schemas.microsoft.com/office/drawing/2014/main" val="20005"/>
                    </a:ext>
                  </a:extLst>
                </a:gridCol>
              </a:tblGrid>
              <a:tr h="480547">
                <a:tc>
                  <a:txBody>
                    <a:bodyPr/>
                    <a:lstStyle/>
                    <a:p>
                      <a:pPr algn="ctr">
                        <a:buNone/>
                      </a:pPr>
                      <a:r>
                        <a:rPr lang="en-US" altLang="zh-CN" sz="1000" b="1" dirty="0">
                          <a:solidFill>
                            <a:srgbClr val="223380"/>
                          </a:solidFill>
                          <a:latin typeface="Calibri" panose="020F0502020204030204" charset="0"/>
                          <a:cs typeface="Calibri" panose="020F0502020204030204" charset="0"/>
                        </a:rPr>
                        <a:t>Risk Category</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ctr">
                        <a:buNone/>
                      </a:pPr>
                      <a:r>
                        <a:rPr lang="zh-CN" altLang="en-US" sz="1000" b="1">
                          <a:solidFill>
                            <a:srgbClr val="223380"/>
                          </a:solidFill>
                          <a:latin typeface="Calibri" panose="020F0502020204030204" charset="0"/>
                          <a:cs typeface="Calibri" panose="020F0502020204030204" charset="0"/>
                          <a:sym typeface="+mn-ea"/>
                        </a:rPr>
                        <a:t>Probability</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ctr">
                        <a:buNone/>
                      </a:pPr>
                      <a:r>
                        <a:rPr lang="en-US" altLang="zh-CN" sz="1000" b="1">
                          <a:solidFill>
                            <a:srgbClr val="223380"/>
                          </a:solidFill>
                          <a:latin typeface="Calibri" panose="020F0502020204030204" charset="0"/>
                          <a:cs typeface="Calibri" panose="020F0502020204030204" charset="0"/>
                        </a:rPr>
                        <a:t>Impact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ctr">
                        <a:buNone/>
                      </a:pPr>
                      <a:r>
                        <a:rPr lang="en-US" altLang="zh-CN" sz="1000">
                          <a:solidFill>
                            <a:srgbClr val="223380"/>
                          </a:solidFill>
                          <a:latin typeface="Calibri" panose="020F0502020204030204" charset="0"/>
                          <a:cs typeface="Calibri" panose="020F0502020204030204" charset="0"/>
                        </a:rPr>
                        <a:t>Risk Description</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ctr">
                        <a:buNone/>
                      </a:pPr>
                      <a:r>
                        <a:rPr lang="en-US" altLang="zh-CN" sz="1000" dirty="0">
                          <a:solidFill>
                            <a:srgbClr val="223380"/>
                          </a:solidFill>
                          <a:latin typeface="Calibri" panose="020F0502020204030204" charset="0"/>
                          <a:cs typeface="Calibri" panose="020F0502020204030204" charset="0"/>
                        </a:rPr>
                        <a:t>Preventive Measures	</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ctr">
                        <a:buNone/>
                      </a:pPr>
                      <a:r>
                        <a:rPr lang="en-US" altLang="zh-CN" sz="1000">
                          <a:solidFill>
                            <a:srgbClr val="223380"/>
                          </a:solidFill>
                          <a:latin typeface="Calibri" panose="020F0502020204030204" charset="0"/>
                          <a:cs typeface="Calibri" panose="020F0502020204030204" charset="0"/>
                        </a:rPr>
                        <a:t>Corrective Measures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extLst>
                  <a:ext uri="{0D108BD9-81ED-4DB2-BD59-A6C34878D82A}">
                    <a16:rowId xmlns:a16="http://schemas.microsoft.com/office/drawing/2014/main" val="10000"/>
                  </a:ext>
                </a:extLst>
              </a:tr>
              <a:tr h="719234">
                <a:tc>
                  <a:txBody>
                    <a:bodyPr/>
                    <a:lstStyle/>
                    <a:p>
                      <a:pPr algn="ctr">
                        <a:lnSpc>
                          <a:spcPct val="150000"/>
                        </a:lnSpc>
                        <a:buNone/>
                      </a:pPr>
                      <a:r>
                        <a:rPr lang="zh-CN" altLang="en-US" sz="1000" b="1" dirty="0">
                          <a:solidFill>
                            <a:srgbClr val="223380"/>
                          </a:solidFill>
                          <a:latin typeface="Calibri" panose="020F0502020204030204" charset="0"/>
                          <a:cs typeface="Calibri" panose="020F0502020204030204" charset="0"/>
                        </a:rPr>
                        <a:t>Requirements Analysis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b="0">
                          <a:solidFill>
                            <a:srgbClr val="223380"/>
                          </a:solidFill>
                          <a:latin typeface="Calibri" panose="020F0502020204030204" charset="0"/>
                          <a:cs typeface="Calibri" panose="020F0502020204030204" charset="0"/>
                          <a:sym typeface="+mn-ea"/>
                        </a:rPr>
                        <a:t>Medium</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solidFill>
                            <a:srgbClr val="223380"/>
                          </a:solidFill>
                          <a:latin typeface="Calibri" panose="020F0502020204030204" charset="0"/>
                          <a:cs typeface="Calibri" panose="020F0502020204030204" charset="0"/>
                          <a:sym typeface="+mn-ea"/>
                        </a:rPr>
                        <a:t>Medium</a:t>
                      </a:r>
                      <a:endParaRPr lang="zh-CN" altLang="en-US" sz="1000" b="0">
                        <a:solidFill>
                          <a:srgbClr val="223380"/>
                        </a:solidFill>
                        <a:latin typeface="Calibri" panose="020F0502020204030204" charset="0"/>
                        <a:cs typeface="Calibri" panose="020F0502020204030204" charset="0"/>
                        <a:sym typeface="+mn-ea"/>
                      </a:endParaRPr>
                    </a:p>
                    <a:p>
                      <a:pPr algn="l">
                        <a:buNone/>
                      </a:pPr>
                      <a:endParaRPr lang="zh-CN" altLang="en-US" sz="1000" b="0">
                        <a:ln>
                          <a:noFill/>
                        </a:ln>
                        <a:solidFill>
                          <a:srgbClr val="223380"/>
                        </a:solidFill>
                        <a:effectLst/>
                        <a:latin typeface="Calibri" panose="020F0502020204030204" charset="0"/>
                        <a:cs typeface="Calibri" panose="020F050202020403020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ln>
                            <a:noFill/>
                          </a:ln>
                          <a:solidFill>
                            <a:srgbClr val="223380"/>
                          </a:solidFill>
                          <a:effectLst/>
                          <a:latin typeface="Calibri" panose="020F0502020204030204" charset="0"/>
                          <a:cs typeface="Calibri" panose="020F0502020204030204" charset="0"/>
                        </a:rPr>
                        <a:t>A core team member may temporarily leave the project due to health reasons.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ln>
                            <a:noFill/>
                          </a:ln>
                          <a:solidFill>
                            <a:srgbClr val="223380"/>
                          </a:solidFill>
                          <a:effectLst/>
                          <a:latin typeface="Calibri" panose="020F0502020204030204" charset="0"/>
                          <a:cs typeface="Calibri" panose="020F0502020204030204" charset="0"/>
                        </a:rPr>
                        <a:t>Establish a multi-level team cross-training mechanism to ensure that multiple team members can take over the core member's responsibilities.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ln>
                            <a:noFill/>
                          </a:ln>
                          <a:solidFill>
                            <a:srgbClr val="223380"/>
                          </a:solidFill>
                          <a:effectLst/>
                          <a:latin typeface="Calibri" panose="020F0502020204030204" charset="0"/>
                          <a:cs typeface="Calibri" panose="020F0502020204030204" charset="0"/>
                        </a:rPr>
                        <a:t>Prepare backup personnel for the core member to ensure that core functions can continue when necessary.</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extLst>
                  <a:ext uri="{0D108BD9-81ED-4DB2-BD59-A6C34878D82A}">
                    <a16:rowId xmlns:a16="http://schemas.microsoft.com/office/drawing/2014/main" val="10001"/>
                  </a:ext>
                </a:extLst>
              </a:tr>
              <a:tr h="596717">
                <a:tc>
                  <a:txBody>
                    <a:bodyPr/>
                    <a:lstStyle/>
                    <a:p>
                      <a:pPr algn="ctr">
                        <a:lnSpc>
                          <a:spcPct val="150000"/>
                        </a:lnSpc>
                        <a:buNone/>
                      </a:pPr>
                      <a:r>
                        <a:rPr sz="1000" b="1">
                          <a:solidFill>
                            <a:srgbClr val="223380"/>
                          </a:solidFill>
                          <a:latin typeface="Calibri" panose="020F0502020204030204" charset="0"/>
                          <a:cs typeface="Calibri" panose="020F0502020204030204" charset="0"/>
                        </a:rPr>
                        <a:t>Framework Design</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altLang="zh-CN" sz="1000" b="0">
                          <a:solidFill>
                            <a:srgbClr val="223380"/>
                          </a:solidFill>
                          <a:latin typeface="Calibri" panose="020F0502020204030204" charset="0"/>
                          <a:cs typeface="Calibri" panose="020F0502020204030204" charset="0"/>
                          <a:sym typeface="+mn-ea"/>
                        </a:rPr>
                        <a:t>High</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altLang="zh-CN" sz="1000" dirty="0">
                          <a:solidFill>
                            <a:srgbClr val="223380"/>
                          </a:solidFill>
                          <a:latin typeface="Calibri" panose="020F0502020204030204" charset="0"/>
                          <a:cs typeface="Calibri" panose="020F0502020204030204" charset="0"/>
                          <a:sym typeface="+mn-ea"/>
                        </a:rPr>
                        <a:t>High</a:t>
                      </a:r>
                      <a:endParaRPr lang="en-US" altLang="zh-CN" sz="1000" dirty="0">
                        <a:solidFill>
                          <a:srgbClr val="223380"/>
                        </a:solidFill>
                        <a:latin typeface="Calibri" panose="020F0502020204030204" charset="0"/>
                        <a:cs typeface="Calibri" panose="020F0502020204030204" charset="0"/>
                      </a:endParaRPr>
                    </a:p>
                    <a:p>
                      <a:pPr algn="l">
                        <a:buNone/>
                      </a:pPr>
                      <a:endParaRPr lang="en-US" altLang="zh-CN" sz="1000" dirty="0">
                        <a:solidFill>
                          <a:srgbClr val="223380"/>
                        </a:solidFill>
                        <a:latin typeface="Calibri" panose="020F0502020204030204" charset="0"/>
                        <a:cs typeface="Calibri" panose="020F050202020403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solidFill>
                            <a:srgbClr val="223380"/>
                          </a:solidFill>
                          <a:latin typeface="Calibri" panose="020F0502020204030204" charset="0"/>
                          <a:cs typeface="Calibri" panose="020F0502020204030204" charset="0"/>
                        </a:rPr>
                        <a:t>The development team may encounter technical difficulties due to the use of new technology.</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solidFill>
                            <a:srgbClr val="223380"/>
                          </a:solidFill>
                          <a:latin typeface="Calibri" panose="020F0502020204030204" charset="0"/>
                          <a:cs typeface="Calibri" panose="020F0502020204030204" charset="0"/>
                        </a:rPr>
                        <a:t>Establish a technical group including external team members to be able to solve problems quickly when they arise.</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sz="1000">
                          <a:solidFill>
                            <a:srgbClr val="223380"/>
                          </a:solidFill>
                          <a:latin typeface="Calibri" panose="020F0502020204030204" charset="0"/>
                          <a:cs typeface="Calibri" panose="020F0502020204030204" charset="0"/>
                        </a:rPr>
                        <a:t>Regularly schedule technical reviews to ensure the project is on schedule, and adjust technical solutions if necessary.</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extLst>
                  <a:ext uri="{0D108BD9-81ED-4DB2-BD59-A6C34878D82A}">
                    <a16:rowId xmlns:a16="http://schemas.microsoft.com/office/drawing/2014/main" val="10002"/>
                  </a:ext>
                </a:extLst>
              </a:tr>
              <a:tr h="657023">
                <a:tc>
                  <a:txBody>
                    <a:bodyPr/>
                    <a:lstStyle/>
                    <a:p>
                      <a:pPr algn="ctr">
                        <a:lnSpc>
                          <a:spcPct val="150000"/>
                        </a:lnSpc>
                        <a:buNone/>
                      </a:pPr>
                      <a:r>
                        <a:rPr sz="1000" b="1">
                          <a:solidFill>
                            <a:srgbClr val="223380"/>
                          </a:solidFill>
                          <a:latin typeface="Calibri" panose="020F0502020204030204" charset="0"/>
                          <a:cs typeface="Calibri" panose="020F0502020204030204" charset="0"/>
                        </a:rPr>
                        <a:t>UI Design</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altLang="zh-CN" sz="1000">
                          <a:solidFill>
                            <a:srgbClr val="223380"/>
                          </a:solidFill>
                          <a:latin typeface="Calibri" panose="020F0502020204030204" charset="0"/>
                          <a:cs typeface="Calibri" panose="020F0502020204030204" charset="0"/>
                          <a:sym typeface="+mn-ea"/>
                        </a:rPr>
                        <a:t>High</a:t>
                      </a:r>
                      <a:endParaRPr lang="en-US" altLang="zh-CN" sz="1000">
                        <a:solidFill>
                          <a:srgbClr val="223380"/>
                        </a:solidFill>
                        <a:latin typeface="Calibri" panose="020F0502020204030204" charset="0"/>
                        <a:cs typeface="Calibri" panose="020F0502020204030204" charset="0"/>
                      </a:endParaRPr>
                    </a:p>
                    <a:p>
                      <a:pPr algn="l">
                        <a:buNone/>
                      </a:pPr>
                      <a:endParaRPr lang="en-US" altLang="zh-CN" sz="1000">
                        <a:solidFill>
                          <a:srgbClr val="223380"/>
                        </a:solidFill>
                        <a:latin typeface="Calibri" panose="020F0502020204030204" charset="0"/>
                        <a:cs typeface="Calibri" panose="020F050202020403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altLang="zh-CN" sz="1000">
                          <a:solidFill>
                            <a:srgbClr val="223380"/>
                          </a:solidFill>
                          <a:latin typeface="Calibri" panose="020F0502020204030204" charset="0"/>
                          <a:cs typeface="Calibri" panose="020F0502020204030204" charset="0"/>
                          <a:sym typeface="+mn-ea"/>
                        </a:rPr>
                        <a:t>High</a:t>
                      </a:r>
                      <a:endParaRPr lang="en-US" altLang="zh-CN" sz="1000">
                        <a:solidFill>
                          <a:srgbClr val="223380"/>
                        </a:solidFill>
                        <a:latin typeface="Calibri" panose="020F0502020204030204" charset="0"/>
                        <a:cs typeface="Calibri" panose="020F0502020204030204" charset="0"/>
                      </a:endParaRPr>
                    </a:p>
                    <a:p>
                      <a:pPr algn="l">
                        <a:buNone/>
                      </a:pPr>
                      <a:endParaRPr lang="en-US" altLang="zh-CN" sz="1000">
                        <a:solidFill>
                          <a:srgbClr val="223380"/>
                        </a:solidFill>
                        <a:latin typeface="Calibri" panose="020F0502020204030204" charset="0"/>
                        <a:cs typeface="Calibri" panose="020F050202020403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altLang="en-US" sz="1000">
                          <a:solidFill>
                            <a:srgbClr val="223380"/>
                          </a:solidFill>
                          <a:latin typeface="Calibri" panose="020F0502020204030204" charset="0"/>
                          <a:cs typeface="Calibri" panose="020F0502020204030204" charset="0"/>
                        </a:rPr>
                        <a:t>The project may face delays due to personnel changes or technological reasons.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altLang="en-US" sz="1000">
                          <a:solidFill>
                            <a:srgbClr val="223380"/>
                          </a:solidFill>
                          <a:latin typeface="Calibri" panose="020F0502020204030204" charset="0"/>
                          <a:cs typeface="Calibri" panose="020F0502020204030204" charset="0"/>
                        </a:rPr>
                        <a:t>Establish an executable timetable so that everyone knows the deadline for their tasks.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sz="1000">
                          <a:solidFill>
                            <a:srgbClr val="223380"/>
                          </a:solidFill>
                          <a:latin typeface="Calibri" panose="020F0502020204030204" charset="0"/>
                          <a:cs typeface="Calibri" panose="020F0502020204030204" charset="0"/>
                        </a:rPr>
                        <a:t>Regularly evaluate progress and find solutions to ensure that the project can proceed as planned.</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extLst>
                  <a:ext uri="{0D108BD9-81ED-4DB2-BD59-A6C34878D82A}">
                    <a16:rowId xmlns:a16="http://schemas.microsoft.com/office/drawing/2014/main" val="10003"/>
                  </a:ext>
                </a:extLst>
              </a:tr>
              <a:tr h="1032193">
                <a:tc>
                  <a:txBody>
                    <a:bodyPr/>
                    <a:lstStyle/>
                    <a:p>
                      <a:pPr algn="ctr">
                        <a:lnSpc>
                          <a:spcPct val="150000"/>
                        </a:lnSpc>
                        <a:buNone/>
                      </a:pPr>
                      <a:r>
                        <a:rPr lang="en-US" altLang="zh-CN" sz="1000" b="1">
                          <a:solidFill>
                            <a:srgbClr val="223380"/>
                          </a:solidFill>
                          <a:latin typeface="Calibri" panose="020F0502020204030204" charset="0"/>
                          <a:cs typeface="Calibri" panose="020F0502020204030204" charset="0"/>
                        </a:rPr>
                        <a:t>Software Functionality Development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solidFill>
                            <a:srgbClr val="223380"/>
                          </a:solidFill>
                          <a:latin typeface="Calibri" panose="020F0502020204030204" charset="0"/>
                          <a:cs typeface="Calibri" panose="020F0502020204030204" charset="0"/>
                          <a:sym typeface="+mn-ea"/>
                        </a:rPr>
                        <a:t>Medium</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altLang="zh-CN" sz="1000">
                          <a:solidFill>
                            <a:srgbClr val="223380"/>
                          </a:solidFill>
                          <a:latin typeface="Calibri" panose="020F0502020204030204" charset="0"/>
                          <a:cs typeface="Calibri" panose="020F0502020204030204" charset="0"/>
                          <a:sym typeface="+mn-ea"/>
                        </a:rPr>
                        <a:t>High</a:t>
                      </a:r>
                      <a:endParaRPr lang="en-US" altLang="zh-CN" sz="1000">
                        <a:solidFill>
                          <a:srgbClr val="223380"/>
                        </a:solidFill>
                        <a:latin typeface="Calibri" panose="020F0502020204030204" charset="0"/>
                        <a:cs typeface="Calibri" panose="020F0502020204030204" charset="0"/>
                      </a:endParaRPr>
                    </a:p>
                    <a:p>
                      <a:pPr algn="l">
                        <a:buNone/>
                      </a:pPr>
                      <a:endParaRPr lang="en-US" altLang="zh-CN" sz="1000">
                        <a:solidFill>
                          <a:srgbClr val="223380"/>
                        </a:solidFill>
                        <a:latin typeface="Calibri" panose="020F0502020204030204" charset="0"/>
                        <a:cs typeface="Calibri" panose="020F050202020403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solidFill>
                            <a:srgbClr val="223380"/>
                          </a:solidFill>
                          <a:latin typeface="Calibri" panose="020F0502020204030204" charset="0"/>
                          <a:cs typeface="Calibri" panose="020F0502020204030204" charset="0"/>
                        </a:rPr>
                        <a:t>Frequent changes in requirements may result in project delays or exceed budgets.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solidFill>
                            <a:srgbClr val="223380"/>
                          </a:solidFill>
                          <a:latin typeface="Calibri" panose="020F0502020204030204" charset="0"/>
                          <a:cs typeface="Calibri" panose="020F0502020204030204" charset="0"/>
                        </a:rPr>
                        <a:t>Develop a clear requirement change process, clarify the person responsible for the change, and ensure that each change is sufficiently approved and evaluated.</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sz="1000">
                          <a:solidFill>
                            <a:srgbClr val="223380"/>
                          </a:solidFill>
                          <a:latin typeface="Calibri" panose="020F0502020204030204" charset="0"/>
                          <a:cs typeface="Calibri" panose="020F0502020204030204" charset="0"/>
                        </a:rPr>
                        <a:t>Review changes to avoid unnecessary changes, and timely incorporate necessary changes into the project management plan, and conduct sufficient communication and coordination to avoid unnecessary delays and additional costs.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extLst>
                  <a:ext uri="{0D108BD9-81ED-4DB2-BD59-A6C34878D82A}">
                    <a16:rowId xmlns:a16="http://schemas.microsoft.com/office/drawing/2014/main" val="10004"/>
                  </a:ext>
                </a:extLst>
              </a:tr>
              <a:tr h="797950">
                <a:tc>
                  <a:txBody>
                    <a:bodyPr/>
                    <a:lstStyle/>
                    <a:p>
                      <a:pPr algn="ctr">
                        <a:lnSpc>
                          <a:spcPct val="150000"/>
                        </a:lnSpc>
                        <a:buNone/>
                      </a:pPr>
                      <a:r>
                        <a:rPr sz="1000" b="1">
                          <a:solidFill>
                            <a:srgbClr val="223380"/>
                          </a:solidFill>
                          <a:latin typeface="Calibri" panose="020F0502020204030204" charset="0"/>
                          <a:cs typeface="Calibri" panose="020F0502020204030204" charset="0"/>
                        </a:rPr>
                        <a:t>Software Functionality Testing</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altLang="zh-CN" sz="1000">
                          <a:solidFill>
                            <a:srgbClr val="223380"/>
                          </a:solidFill>
                          <a:latin typeface="Calibri" panose="020F0502020204030204" charset="0"/>
                          <a:cs typeface="Calibri" panose="020F0502020204030204" charset="0"/>
                        </a:rPr>
                        <a:t>Low</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altLang="zh-CN" sz="1000">
                          <a:solidFill>
                            <a:srgbClr val="223380"/>
                          </a:solidFill>
                          <a:latin typeface="Calibri" panose="020F0502020204030204" charset="0"/>
                          <a:cs typeface="Calibri" panose="020F0502020204030204" charset="0"/>
                        </a:rPr>
                        <a:t>Low</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solidFill>
                            <a:srgbClr val="223380"/>
                          </a:solidFill>
                          <a:latin typeface="Calibri" panose="020F0502020204030204" charset="0"/>
                          <a:cs typeface="Calibri" panose="020F0502020204030204" charset="0"/>
                        </a:rPr>
                        <a:t>The project may face financial problems due to insufficient funds or budget overruns.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solidFill>
                            <a:srgbClr val="223380"/>
                          </a:solidFill>
                          <a:latin typeface="Calibri" panose="020F0502020204030204" charset="0"/>
                          <a:cs typeface="Calibri" panose="020F0502020204030204" charset="0"/>
                        </a:rPr>
                        <a:t>Regularly monitor the budget and seek ways to reduce costs.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solidFill>
                            <a:srgbClr val="223380"/>
                          </a:solidFill>
                          <a:latin typeface="Calibri" panose="020F0502020204030204" charset="0"/>
                          <a:cs typeface="Calibri" panose="020F0502020204030204" charset="0"/>
                        </a:rPr>
                        <a:t>Regularly conduct budget reviews and take corrective action when necessary.</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extLst>
                  <a:ext uri="{0D108BD9-81ED-4DB2-BD59-A6C34878D82A}">
                    <a16:rowId xmlns:a16="http://schemas.microsoft.com/office/drawing/2014/main" val="10005"/>
                  </a:ext>
                </a:extLst>
              </a:tr>
              <a:tr h="1345152">
                <a:tc>
                  <a:txBody>
                    <a:bodyPr/>
                    <a:lstStyle/>
                    <a:p>
                      <a:pPr algn="ctr">
                        <a:lnSpc>
                          <a:spcPct val="150000"/>
                        </a:lnSpc>
                        <a:buNone/>
                      </a:pPr>
                      <a:r>
                        <a:rPr sz="1000" b="1">
                          <a:solidFill>
                            <a:srgbClr val="223380"/>
                          </a:solidFill>
                          <a:latin typeface="Calibri" panose="020F0502020204030204" charset="0"/>
                          <a:cs typeface="Calibri" panose="020F0502020204030204" charset="0"/>
                        </a:rPr>
                        <a:t>Classroom Demonstrations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altLang="zh-CN" sz="1000">
                          <a:solidFill>
                            <a:srgbClr val="223380"/>
                          </a:solidFill>
                          <a:latin typeface="Calibri" panose="020F0502020204030204" charset="0"/>
                          <a:cs typeface="Calibri" panose="020F0502020204030204" charset="0"/>
                        </a:rPr>
                        <a:t>Low</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en-US" altLang="zh-CN" sz="1000" b="0">
                          <a:solidFill>
                            <a:srgbClr val="223380"/>
                          </a:solidFill>
                          <a:latin typeface="Calibri" panose="020F0502020204030204" charset="0"/>
                          <a:cs typeface="Calibri" panose="020F0502020204030204" charset="0"/>
                          <a:sym typeface="+mn-ea"/>
                        </a:rPr>
                        <a:t>High</a:t>
                      </a:r>
                      <a:endParaRPr lang="en-US" altLang="zh-CN" sz="1200">
                        <a:solidFill>
                          <a:srgbClr val="223380"/>
                        </a:solidFill>
                        <a:latin typeface="Calibri" panose="020F0502020204030204" charset="0"/>
                        <a:cs typeface="Calibri" panose="020F0502020204030204" charset="0"/>
                      </a:endParaRPr>
                    </a:p>
                    <a:p>
                      <a:pPr algn="l">
                        <a:buNone/>
                      </a:pPr>
                      <a:endParaRPr lang="en-US" altLang="zh-CN" sz="1200">
                        <a:solidFill>
                          <a:srgbClr val="223380"/>
                        </a:solidFill>
                        <a:latin typeface="Calibri" panose="020F0502020204030204" charset="0"/>
                        <a:cs typeface="Calibri" panose="020F050202020403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solidFill>
                            <a:srgbClr val="223380"/>
                          </a:solidFill>
                          <a:latin typeface="Calibri" panose="020F0502020204030204" charset="0"/>
                          <a:cs typeface="Calibri" panose="020F0502020204030204" charset="0"/>
                        </a:rPr>
                        <a:t>In the project management process, improper management decisions or lack of resources, communication, and leadership abilities may lead to project progress being blocked or major errors occurring. This may ultimately result in project delays, cost overruns, or quality issues, leading to project failure.</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a:solidFill>
                            <a:srgbClr val="223380"/>
                          </a:solidFill>
                          <a:latin typeface="Calibri" panose="020F0502020204030204" charset="0"/>
                          <a:cs typeface="Calibri" panose="020F0502020204030204" charset="0"/>
                        </a:rPr>
                        <a:t>Provide sufficient resources and power for the project manager to effectively manage and control project progress, cost, and quality; establish effective communication mechanisms and processes to ensure smooth communication between project team members.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lstStyle/>
                    <a:p>
                      <a:pPr algn="l">
                        <a:buNone/>
                      </a:pPr>
                      <a:r>
                        <a:rPr lang="zh-CN" altLang="en-US" sz="1000" dirty="0">
                          <a:solidFill>
                            <a:srgbClr val="223380"/>
                          </a:solidFill>
                          <a:latin typeface="Calibri" panose="020F0502020204030204" charset="0"/>
                          <a:cs typeface="Calibri" panose="020F0502020204030204" charset="0"/>
                        </a:rPr>
                        <a:t>Strengthen communication and coordination in the event of management errors; seek support and solutions in the event of resource shortages; adjust plans and resources promptly to ensure project progress and completion quality in the event of schedule delays</a:t>
                      </a:r>
                      <a:r>
                        <a:rPr lang="en-US" altLang="zh-CN" sz="1000" dirty="0">
                          <a:solidFill>
                            <a:srgbClr val="223380"/>
                          </a:solidFill>
                          <a:latin typeface="Calibri" panose="020F0502020204030204" charset="0"/>
                          <a:cs typeface="Calibri" panose="020F0502020204030204" charset="0"/>
                        </a:rPr>
                        <a: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extLst>
                  <a:ext uri="{0D108BD9-81ED-4DB2-BD59-A6C34878D82A}">
                    <a16:rowId xmlns:a16="http://schemas.microsoft.com/office/drawing/2014/main" val="10006"/>
                  </a:ext>
                </a:extLst>
              </a:tr>
            </a:tbl>
          </a:graphicData>
        </a:graphic>
      </p:graphicFrame>
      <p:sp>
        <p:nvSpPr>
          <p:cNvPr id="4" name="Rectangle 40">
            <a:extLst>
              <a:ext uri="{FF2B5EF4-FFF2-40B4-BE49-F238E27FC236}">
                <a16:creationId xmlns:a16="http://schemas.microsoft.com/office/drawing/2014/main" id="{1784A318-8BC5-D18F-F081-496B00D2774B}"/>
              </a:ext>
            </a:extLst>
          </p:cNvPr>
          <p:cNvSpPr/>
          <p:nvPr/>
        </p:nvSpPr>
        <p:spPr>
          <a:xfrm>
            <a:off x="8218374" y="347308"/>
            <a:ext cx="3574846" cy="553085"/>
          </a:xfrm>
          <a:prstGeom prst="rect">
            <a:avLst/>
          </a:prstGeom>
        </p:spPr>
        <p:txBody>
          <a:bodyPr wrap="square">
            <a:spAutoFit/>
          </a:bodyPr>
          <a:lstStyle/>
          <a:p>
            <a:pPr algn="r">
              <a:lnSpc>
                <a:spcPct val="150000"/>
              </a:lnSpc>
            </a:pPr>
            <a:r>
              <a:rPr lang="en-US" sz="2000" dirty="0">
                <a:solidFill>
                  <a:srgbClr val="26337B"/>
                </a:solidFill>
                <a:latin typeface="Calibri" panose="020F0502020204030204" charset="0"/>
                <a:cs typeface="Calibri" panose="020F0502020204030204" charset="0"/>
                <a:sym typeface="+mn-ea"/>
              </a:rPr>
              <a:t>Risk Management Plan</a:t>
            </a:r>
          </a:p>
        </p:txBody>
      </p:sp>
    </p:spTree>
    <p:extLst>
      <p:ext uri="{BB962C8B-B14F-4D97-AF65-F5344CB8AC3E}">
        <p14:creationId xmlns:p14="http://schemas.microsoft.com/office/powerpoint/2010/main" val="33785476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600"/>
                                        <p:tgtEl>
                                          <p:spTgt spid="6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6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11"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Risk Plan</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4" name="Rectangle 40">
            <a:extLst>
              <a:ext uri="{FF2B5EF4-FFF2-40B4-BE49-F238E27FC236}">
                <a16:creationId xmlns:a16="http://schemas.microsoft.com/office/drawing/2014/main" id="{101B080C-C341-A05B-2609-2E05AF382178}"/>
              </a:ext>
            </a:extLst>
          </p:cNvPr>
          <p:cNvSpPr/>
          <p:nvPr/>
        </p:nvSpPr>
        <p:spPr>
          <a:xfrm>
            <a:off x="3989031" y="945063"/>
            <a:ext cx="4213937" cy="671851"/>
          </a:xfrm>
          <a:prstGeom prst="rect">
            <a:avLst/>
          </a:prstGeom>
        </p:spPr>
        <p:txBody>
          <a:bodyPr wrap="square">
            <a:spAutoFit/>
          </a:bodyPr>
          <a:lstStyle/>
          <a:p>
            <a:pPr indent="-457200" algn="just">
              <a:lnSpc>
                <a:spcPct val="150000"/>
              </a:lnSpc>
            </a:pPr>
            <a:r>
              <a:rPr lang="en-US" altLang="zh-CN" sz="2800" b="1" dirty="0"/>
              <a:t>Risk Analysis</a:t>
            </a:r>
            <a:endParaRPr lang="zh-CN" altLang="zh-CN" sz="2800" b="1" dirty="0"/>
          </a:p>
        </p:txBody>
      </p:sp>
      <p:pic>
        <p:nvPicPr>
          <p:cNvPr id="6" name="图片 5">
            <a:extLst>
              <a:ext uri="{FF2B5EF4-FFF2-40B4-BE49-F238E27FC236}">
                <a16:creationId xmlns:a16="http://schemas.microsoft.com/office/drawing/2014/main" id="{62F1BCC0-0818-880A-D49F-958A51D625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359" y="1841611"/>
            <a:ext cx="5767885" cy="4429346"/>
          </a:xfrm>
          <a:prstGeom prst="rect">
            <a:avLst/>
          </a:prstGeom>
        </p:spPr>
      </p:pic>
    </p:spTree>
    <p:extLst>
      <p:ext uri="{BB962C8B-B14F-4D97-AF65-F5344CB8AC3E}">
        <p14:creationId xmlns:p14="http://schemas.microsoft.com/office/powerpoint/2010/main" val="100088208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p:nvPr/>
        </p:nvSpPr>
        <p:spPr>
          <a:xfrm>
            <a:off x="71438"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椭圆 14"/>
          <p:cNvSpPr/>
          <p:nvPr/>
        </p:nvSpPr>
        <p:spPr>
          <a:xfrm>
            <a:off x="2838542" y="37441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9"/>
          <p:cNvSpPr txBox="1"/>
          <p:nvPr/>
        </p:nvSpPr>
        <p:spPr>
          <a:xfrm>
            <a:off x="2838542" y="2729348"/>
            <a:ext cx="5893594" cy="1107996"/>
          </a:xfrm>
          <a:prstGeom prst="rect">
            <a:avLst/>
          </a:prstGeom>
          <a:noFill/>
        </p:spPr>
        <p:txBody>
          <a:bodyPr wrap="square" rtlCol="0">
            <a:spAutoFit/>
          </a:bodyPr>
          <a:lstStyle/>
          <a:p>
            <a:pPr algn="ctr"/>
            <a:r>
              <a:rPr lang="en-US" altLang="zh-CN" sz="6600" b="1" dirty="0">
                <a:latin typeface="Calibri" panose="020F0502020204030204" charset="0"/>
                <a:cs typeface="Calibri" panose="020F0502020204030204" charset="0"/>
              </a:rPr>
              <a:t>Test Plan</a:t>
            </a:r>
            <a:endParaRPr lang="id-ID" sz="6600" b="1" dirty="0">
              <a:latin typeface="Calibri" panose="020F0502020204030204" charset="0"/>
              <a:cs typeface="Calibri" panose="020F0502020204030204" charset="0"/>
            </a:endParaRPr>
          </a:p>
        </p:txBody>
      </p:sp>
      <p:sp>
        <p:nvSpPr>
          <p:cNvPr id="12" name="Rectangle 11"/>
          <p:cNvSpPr/>
          <p:nvPr/>
        </p:nvSpPr>
        <p:spPr>
          <a:xfrm>
            <a:off x="5076825" y="6181090"/>
            <a:ext cx="2038350" cy="414020"/>
          </a:xfrm>
          <a:prstGeom prst="rect">
            <a:avLst/>
          </a:prstGeom>
        </p:spPr>
        <p:txBody>
          <a:bodyPr wrap="square">
            <a:spAutoFit/>
          </a:bodyPr>
          <a:lstStyle/>
          <a:p>
            <a:pPr>
              <a:lnSpc>
                <a:spcPct val="150000"/>
              </a:lnSpc>
            </a:pPr>
            <a:r>
              <a:rPr lang="en-US" sz="1400" dirty="0">
                <a:latin typeface="Calibri" panose="020F0502020204030204" charset="0"/>
                <a:cs typeface="Calibri" panose="020F0502020204030204" charset="0"/>
              </a:rPr>
              <a:t>- Enchanted Movie -</a:t>
            </a:r>
            <a:endParaRPr lang="en-US" altLang="en-US" sz="1400" dirty="0">
              <a:latin typeface="Calibri" panose="020F0502020204030204" charset="0"/>
              <a:ea typeface="宋体" panose="02010600030101010101" pitchFamily="2" charset="-122"/>
              <a:cs typeface="Calibri" panose="020F0502020204030204" charset="0"/>
            </a:endParaRPr>
          </a:p>
        </p:txBody>
      </p:sp>
      <p:pic>
        <p:nvPicPr>
          <p:cNvPr id="2" name="图片 1" descr="海事logo 2 (2)"/>
          <p:cNvPicPr>
            <a:picLocks noChangeAspect="1"/>
          </p:cNvPicPr>
          <p:nvPr/>
        </p:nvPicPr>
        <p:blipFill>
          <a:blip r:embed="rId2"/>
          <a:stretch>
            <a:fillRect/>
          </a:stretch>
        </p:blipFill>
        <p:spPr>
          <a:xfrm>
            <a:off x="-109855" y="-687705"/>
            <a:ext cx="3617595" cy="2612390"/>
          </a:xfrm>
          <a:prstGeom prst="rect">
            <a:avLst/>
          </a:prstGeom>
        </p:spPr>
      </p:pic>
      <p:sp>
        <p:nvSpPr>
          <p:cNvPr id="4" name="Rectangle 40">
            <a:extLst>
              <a:ext uri="{FF2B5EF4-FFF2-40B4-BE49-F238E27FC236}">
                <a16:creationId xmlns:a16="http://schemas.microsoft.com/office/drawing/2014/main" id="{F9917793-6484-C93A-E0AF-E37C93A92F1A}"/>
              </a:ext>
            </a:extLst>
          </p:cNvPr>
          <p:cNvSpPr/>
          <p:nvPr/>
        </p:nvSpPr>
        <p:spPr>
          <a:xfrm>
            <a:off x="7906624" y="5184763"/>
            <a:ext cx="4213937" cy="671851"/>
          </a:xfrm>
          <a:prstGeom prst="rect">
            <a:avLst/>
          </a:prstGeom>
        </p:spPr>
        <p:txBody>
          <a:bodyPr wrap="square">
            <a:spAutoFit/>
          </a:bodyPr>
          <a:lstStyle/>
          <a:p>
            <a:pPr indent="-457200" algn="just">
              <a:lnSpc>
                <a:spcPct val="150000"/>
              </a:lnSpc>
            </a:pPr>
            <a:r>
              <a:rPr lang="en-US" altLang="zh-CN" sz="2800" b="1" dirty="0"/>
              <a:t>Wang </a:t>
            </a:r>
            <a:r>
              <a:rPr lang="en-US" altLang="zh-CN" sz="2800" b="1" dirty="0" err="1"/>
              <a:t>simin</a:t>
            </a:r>
            <a:endParaRPr lang="zh-CN" altLang="zh-CN" sz="2800" b="1" dirty="0"/>
          </a:p>
        </p:txBody>
      </p:sp>
    </p:spTree>
    <p:extLst>
      <p:ext uri="{BB962C8B-B14F-4D97-AF65-F5344CB8AC3E}">
        <p14:creationId xmlns:p14="http://schemas.microsoft.com/office/powerpoint/2010/main" val="2907085695"/>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600"/>
                                        <p:tgtEl>
                                          <p:spTgt spid="12"/>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675" decel="100000" fill="hold"/>
                                        <p:tgtEl>
                                          <p:spTgt spid="10"/>
                                        </p:tgtEl>
                                        <p:attrNameLst>
                                          <p:attrName>ppt_y</p:attrName>
                                        </p:attrNameLst>
                                      </p:cBhvr>
                                      <p:tavLst>
                                        <p:tav tm="0">
                                          <p:val>
                                            <p:strVal val="#ppt_y+1"/>
                                          </p:val>
                                        </p:tav>
                                        <p:tav tm="100000">
                                          <p:val>
                                            <p:strVal val="#ppt_y-.03"/>
                                          </p:val>
                                        </p:tav>
                                      </p:tavLst>
                                    </p:anim>
                                    <p:anim calcmode="lin" valueType="num">
                                      <p:cBhvr>
                                        <p:cTn id="13" dur="75" accel="100000" fill="hold">
                                          <p:stCondLst>
                                            <p:cond delay="675"/>
                                          </p:stCondLst>
                                        </p:cTn>
                                        <p:tgtEl>
                                          <p:spTgt spid="10"/>
                                        </p:tgtEl>
                                        <p:attrNameLst>
                                          <p:attrName>ppt_y</p:attrName>
                                        </p:attrNameLst>
                                      </p:cBhvr>
                                      <p:tavLst>
                                        <p:tav tm="0">
                                          <p:val>
                                            <p:strVal val="#ppt_y-.03"/>
                                          </p:val>
                                        </p:tav>
                                        <p:tav tm="100000">
                                          <p:val>
                                            <p:strVal val="#ppt_y"/>
                                          </p:val>
                                        </p:tav>
                                      </p:tavLst>
                                    </p:anim>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13782"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Test Plan</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graphicFrame>
        <p:nvGraphicFramePr>
          <p:cNvPr id="4" name="表格 4">
            <a:extLst>
              <a:ext uri="{FF2B5EF4-FFF2-40B4-BE49-F238E27FC236}">
                <a16:creationId xmlns:a16="http://schemas.microsoft.com/office/drawing/2014/main" id="{5534F61C-2E5E-1562-5B2E-0B4D614CD9DD}"/>
              </a:ext>
            </a:extLst>
          </p:cNvPr>
          <p:cNvGraphicFramePr>
            <a:graphicFrameLocks noGrp="1"/>
          </p:cNvGraphicFramePr>
          <p:nvPr>
            <p:extLst>
              <p:ext uri="{D42A27DB-BD31-4B8C-83A1-F6EECF244321}">
                <p14:modId xmlns:p14="http://schemas.microsoft.com/office/powerpoint/2010/main" val="2469447178"/>
              </p:ext>
            </p:extLst>
          </p:nvPr>
        </p:nvGraphicFramePr>
        <p:xfrm>
          <a:off x="863568" y="1813993"/>
          <a:ext cx="10171300" cy="4503576"/>
        </p:xfrm>
        <a:graphic>
          <a:graphicData uri="http://schemas.openxmlformats.org/drawingml/2006/table">
            <a:tbl>
              <a:tblPr firstRow="1" bandRow="1">
                <a:tableStyleId>{073A0DAA-6AF3-43AB-8588-CEC1D06C72B9}</a:tableStyleId>
              </a:tblPr>
              <a:tblGrid>
                <a:gridCol w="2542825">
                  <a:extLst>
                    <a:ext uri="{9D8B030D-6E8A-4147-A177-3AD203B41FA5}">
                      <a16:colId xmlns:a16="http://schemas.microsoft.com/office/drawing/2014/main" val="1974059767"/>
                    </a:ext>
                  </a:extLst>
                </a:gridCol>
                <a:gridCol w="2542825">
                  <a:extLst>
                    <a:ext uri="{9D8B030D-6E8A-4147-A177-3AD203B41FA5}">
                      <a16:colId xmlns:a16="http://schemas.microsoft.com/office/drawing/2014/main" val="433546095"/>
                    </a:ext>
                  </a:extLst>
                </a:gridCol>
                <a:gridCol w="2542825">
                  <a:extLst>
                    <a:ext uri="{9D8B030D-6E8A-4147-A177-3AD203B41FA5}">
                      <a16:colId xmlns:a16="http://schemas.microsoft.com/office/drawing/2014/main" val="172196585"/>
                    </a:ext>
                  </a:extLst>
                </a:gridCol>
                <a:gridCol w="2542825">
                  <a:extLst>
                    <a:ext uri="{9D8B030D-6E8A-4147-A177-3AD203B41FA5}">
                      <a16:colId xmlns:a16="http://schemas.microsoft.com/office/drawing/2014/main" val="3300859650"/>
                    </a:ext>
                  </a:extLst>
                </a:gridCol>
              </a:tblGrid>
              <a:tr h="562947">
                <a:tc>
                  <a:txBody>
                    <a:bodyPr/>
                    <a:lstStyle/>
                    <a:p>
                      <a:r>
                        <a:rPr lang="en-US" altLang="zh-CN" dirty="0"/>
                        <a:t>Testing Activities</a:t>
                      </a:r>
                      <a:endParaRPr lang="zh-CN" altLang="en-US" dirty="0"/>
                    </a:p>
                  </a:txBody>
                  <a:tcPr/>
                </a:tc>
                <a:tc>
                  <a:txBody>
                    <a:bodyPr/>
                    <a:lstStyle/>
                    <a:p>
                      <a:r>
                        <a:rPr lang="en-US" altLang="zh-CN" dirty="0"/>
                        <a:t>Planned Start Date</a:t>
                      </a:r>
                      <a:endParaRPr lang="zh-CN" altLang="en-US" dirty="0"/>
                    </a:p>
                  </a:txBody>
                  <a:tcPr/>
                </a:tc>
                <a:tc>
                  <a:txBody>
                    <a:bodyPr/>
                    <a:lstStyle/>
                    <a:p>
                      <a:r>
                        <a:rPr lang="en-US" altLang="zh-CN" dirty="0"/>
                        <a:t>Actual Start Date</a:t>
                      </a:r>
                      <a:endParaRPr lang="zh-CN" altLang="en-US" dirty="0"/>
                    </a:p>
                  </a:txBody>
                  <a:tcPr/>
                </a:tc>
                <a:tc>
                  <a:txBody>
                    <a:bodyPr/>
                    <a:lstStyle/>
                    <a:p>
                      <a:r>
                        <a:rPr lang="en-US" altLang="zh-CN" dirty="0"/>
                        <a:t>End Date</a:t>
                      </a:r>
                      <a:endParaRPr lang="zh-CN" altLang="en-US" dirty="0"/>
                    </a:p>
                  </a:txBody>
                  <a:tcPr/>
                </a:tc>
                <a:extLst>
                  <a:ext uri="{0D108BD9-81ED-4DB2-BD59-A6C34878D82A}">
                    <a16:rowId xmlns:a16="http://schemas.microsoft.com/office/drawing/2014/main" val="3131953407"/>
                  </a:ext>
                </a:extLst>
              </a:tr>
              <a:tr h="562947">
                <a:tc>
                  <a:txBody>
                    <a:bodyPr/>
                    <a:lstStyle/>
                    <a:p>
                      <a:r>
                        <a:rPr lang="en-US" altLang="zh-CN" dirty="0"/>
                        <a:t>Develop Test Plan</a:t>
                      </a:r>
                      <a:endParaRPr lang="zh-CN" altLang="en-US" dirty="0"/>
                    </a:p>
                  </a:txBody>
                  <a:tcPr/>
                </a:tc>
                <a:tc>
                  <a:txBody>
                    <a:bodyPr/>
                    <a:lstStyle/>
                    <a:p>
                      <a:r>
                        <a:rPr lang="en-US" altLang="zh-CN" dirty="0"/>
                        <a:t>2023-5-4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2023-5-5</a:t>
                      </a:r>
                      <a:endParaRPr lang="zh-CN" altLang="en-US" dirty="0"/>
                    </a:p>
                  </a:txBody>
                  <a:tcPr/>
                </a:tc>
                <a:extLst>
                  <a:ext uri="{0D108BD9-81ED-4DB2-BD59-A6C34878D82A}">
                    <a16:rowId xmlns:a16="http://schemas.microsoft.com/office/drawing/2014/main" val="2572030032"/>
                  </a:ext>
                </a:extLst>
              </a:tr>
              <a:tr h="562947">
                <a:tc>
                  <a:txBody>
                    <a:bodyPr/>
                    <a:lstStyle/>
                    <a:p>
                      <a:r>
                        <a:rPr lang="en-US" altLang="zh-CN" dirty="0"/>
                        <a:t>Design Testing</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2023-5-6</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2023-5-10</a:t>
                      </a:r>
                      <a:endParaRPr lang="zh-CN" altLang="en-US" dirty="0"/>
                    </a:p>
                  </a:txBody>
                  <a:tcPr/>
                </a:tc>
                <a:extLst>
                  <a:ext uri="{0D108BD9-81ED-4DB2-BD59-A6C34878D82A}">
                    <a16:rowId xmlns:a16="http://schemas.microsoft.com/office/drawing/2014/main" val="3396465620"/>
                  </a:ext>
                </a:extLst>
              </a:tr>
              <a:tr h="562947">
                <a:tc>
                  <a:txBody>
                    <a:bodyPr/>
                    <a:lstStyle/>
                    <a:p>
                      <a:r>
                        <a:rPr lang="en-US" altLang="zh-CN" dirty="0"/>
                        <a:t>Interface Testing</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2023-5-9</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2023-5-10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2023-5-19</a:t>
                      </a:r>
                      <a:endParaRPr lang="zh-CN" altLang="en-US" dirty="0"/>
                    </a:p>
                  </a:txBody>
                  <a:tcPr/>
                </a:tc>
                <a:extLst>
                  <a:ext uri="{0D108BD9-81ED-4DB2-BD59-A6C34878D82A}">
                    <a16:rowId xmlns:a16="http://schemas.microsoft.com/office/drawing/2014/main" val="401981059"/>
                  </a:ext>
                </a:extLst>
              </a:tr>
              <a:tr h="562947">
                <a:tc>
                  <a:txBody>
                    <a:bodyPr/>
                    <a:lstStyle/>
                    <a:p>
                      <a:r>
                        <a:rPr lang="en-US" altLang="zh-CN" dirty="0"/>
                        <a:t>System Testing</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2023-5-18</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2023-5-20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2023-5-21</a:t>
                      </a:r>
                      <a:endParaRPr lang="zh-CN" altLang="en-US" dirty="0"/>
                    </a:p>
                  </a:txBody>
                  <a:tcPr/>
                </a:tc>
                <a:extLst>
                  <a:ext uri="{0D108BD9-81ED-4DB2-BD59-A6C34878D82A}">
                    <a16:rowId xmlns:a16="http://schemas.microsoft.com/office/drawing/2014/main" val="3126750879"/>
                  </a:ext>
                </a:extLst>
              </a:tr>
              <a:tr h="562947">
                <a:tc>
                  <a:txBody>
                    <a:bodyPr/>
                    <a:lstStyle/>
                    <a:p>
                      <a:r>
                        <a:rPr lang="en-US" altLang="zh-CN" dirty="0"/>
                        <a:t>Performance testing</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2023-5-20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2023-5-21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2023-5-22</a:t>
                      </a:r>
                      <a:endParaRPr lang="zh-CN" altLang="en-US" dirty="0"/>
                    </a:p>
                  </a:txBody>
                  <a:tcPr/>
                </a:tc>
                <a:extLst>
                  <a:ext uri="{0D108BD9-81ED-4DB2-BD59-A6C34878D82A}">
                    <a16:rowId xmlns:a16="http://schemas.microsoft.com/office/drawing/2014/main" val="2155788005"/>
                  </a:ext>
                </a:extLst>
              </a:tr>
              <a:tr h="562947">
                <a:tc>
                  <a:txBody>
                    <a:bodyPr/>
                    <a:lstStyle/>
                    <a:p>
                      <a:r>
                        <a:rPr lang="en-US" altLang="zh-CN" dirty="0"/>
                        <a:t>Evaluation of tests</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2023-5-23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2023-5-23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2023-5-24</a:t>
                      </a:r>
                      <a:endParaRPr lang="zh-CN" altLang="en-US" dirty="0"/>
                    </a:p>
                  </a:txBody>
                  <a:tcPr/>
                </a:tc>
                <a:extLst>
                  <a:ext uri="{0D108BD9-81ED-4DB2-BD59-A6C34878D82A}">
                    <a16:rowId xmlns:a16="http://schemas.microsoft.com/office/drawing/2014/main" val="2991185494"/>
                  </a:ext>
                </a:extLst>
              </a:tr>
              <a:tr h="562947">
                <a:tc>
                  <a:txBody>
                    <a:bodyPr/>
                    <a:lstStyle/>
                    <a:p>
                      <a:r>
                        <a:rPr lang="en-US" altLang="zh-CN" dirty="0"/>
                        <a:t>Product release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2023-5-25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2023-5-25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2023-5-25</a:t>
                      </a:r>
                      <a:endParaRPr lang="zh-CN" altLang="en-US" dirty="0"/>
                    </a:p>
                  </a:txBody>
                  <a:tcPr/>
                </a:tc>
                <a:extLst>
                  <a:ext uri="{0D108BD9-81ED-4DB2-BD59-A6C34878D82A}">
                    <a16:rowId xmlns:a16="http://schemas.microsoft.com/office/drawing/2014/main" val="2123566888"/>
                  </a:ext>
                </a:extLst>
              </a:tr>
            </a:tbl>
          </a:graphicData>
        </a:graphic>
      </p:graphicFrame>
      <p:sp>
        <p:nvSpPr>
          <p:cNvPr id="5" name="文本框 4">
            <a:extLst>
              <a:ext uri="{FF2B5EF4-FFF2-40B4-BE49-F238E27FC236}">
                <a16:creationId xmlns:a16="http://schemas.microsoft.com/office/drawing/2014/main" id="{13BC46DC-2BD9-A43C-CBAD-2772CDC4A05D}"/>
              </a:ext>
            </a:extLst>
          </p:cNvPr>
          <p:cNvSpPr txBox="1"/>
          <p:nvPr/>
        </p:nvSpPr>
        <p:spPr>
          <a:xfrm>
            <a:off x="1221876" y="1239308"/>
            <a:ext cx="3617595" cy="461665"/>
          </a:xfrm>
          <a:prstGeom prst="rect">
            <a:avLst/>
          </a:prstGeom>
          <a:noFill/>
        </p:spPr>
        <p:txBody>
          <a:bodyPr wrap="square" rtlCol="0">
            <a:spAutoFit/>
          </a:bodyPr>
          <a:lstStyle/>
          <a:p>
            <a:r>
              <a:rPr lang="en-US" altLang="zh-CN" sz="2400" dirty="0">
                <a:latin typeface="Calibri" panose="020F0502020204030204" charset="0"/>
                <a:cs typeface="Calibri" panose="020F0502020204030204" charset="0"/>
              </a:rPr>
              <a:t>Test</a:t>
            </a:r>
            <a:r>
              <a:rPr lang="en-US" altLang="zh-CN" sz="2000" dirty="0"/>
              <a:t> </a:t>
            </a:r>
            <a:r>
              <a:rPr lang="en-US" altLang="zh-CN" sz="2400" dirty="0">
                <a:latin typeface="Calibri" panose="020F0502020204030204" charset="0"/>
                <a:cs typeface="Calibri" panose="020F0502020204030204" charset="0"/>
              </a:rPr>
              <a:t>Schedule</a:t>
            </a:r>
            <a:endParaRPr lang="zh-CN" altLang="en-US" sz="2400" dirty="0">
              <a:latin typeface="Calibri" panose="020F0502020204030204" charset="0"/>
              <a:cs typeface="Calibri" panose="020F0502020204030204" charset="0"/>
            </a:endParaRPr>
          </a:p>
        </p:txBody>
      </p:sp>
    </p:spTree>
    <p:extLst>
      <p:ext uri="{BB962C8B-B14F-4D97-AF65-F5344CB8AC3E}">
        <p14:creationId xmlns:p14="http://schemas.microsoft.com/office/powerpoint/2010/main" val="362748096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endParaRPr lang="en-US" altLang="zh-CN" sz="1800" dirty="0">
              <a:solidFill>
                <a:srgbClr val="26337B"/>
              </a:solidFill>
              <a:latin typeface="Calibri" panose="020F0502020204030204" charset="0"/>
              <a:cs typeface="Calibri" panose="020F0502020204030204" charset="0"/>
              <a:sym typeface="+mn-ea"/>
            </a:endParaRPr>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Test Plan</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graphicFrame>
        <p:nvGraphicFramePr>
          <p:cNvPr id="3" name="表格 3">
            <a:extLst>
              <a:ext uri="{FF2B5EF4-FFF2-40B4-BE49-F238E27FC236}">
                <a16:creationId xmlns:a16="http://schemas.microsoft.com/office/drawing/2014/main" id="{C6CA8A48-5C6E-5729-67B5-BE3011515E33}"/>
              </a:ext>
            </a:extLst>
          </p:cNvPr>
          <p:cNvGraphicFramePr>
            <a:graphicFrameLocks noGrp="1"/>
          </p:cNvGraphicFramePr>
          <p:nvPr>
            <p:extLst>
              <p:ext uri="{D42A27DB-BD31-4B8C-83A1-F6EECF244321}">
                <p14:modId xmlns:p14="http://schemas.microsoft.com/office/powerpoint/2010/main" val="3286799872"/>
              </p:ext>
            </p:extLst>
          </p:nvPr>
        </p:nvGraphicFramePr>
        <p:xfrm>
          <a:off x="797665" y="1809356"/>
          <a:ext cx="10460885" cy="4614489"/>
        </p:xfrm>
        <a:graphic>
          <a:graphicData uri="http://schemas.openxmlformats.org/drawingml/2006/table">
            <a:tbl>
              <a:tblPr firstRow="1" bandRow="1">
                <a:tableStyleId>{9D7B26C5-4107-4FEC-AEDC-1716B250A1EF}</a:tableStyleId>
              </a:tblPr>
              <a:tblGrid>
                <a:gridCol w="2959410">
                  <a:extLst>
                    <a:ext uri="{9D8B030D-6E8A-4147-A177-3AD203B41FA5}">
                      <a16:colId xmlns:a16="http://schemas.microsoft.com/office/drawing/2014/main" val="985607115"/>
                    </a:ext>
                  </a:extLst>
                </a:gridCol>
                <a:gridCol w="1955470">
                  <a:extLst>
                    <a:ext uri="{9D8B030D-6E8A-4147-A177-3AD203B41FA5}">
                      <a16:colId xmlns:a16="http://schemas.microsoft.com/office/drawing/2014/main" val="3427999963"/>
                    </a:ext>
                  </a:extLst>
                </a:gridCol>
                <a:gridCol w="5546005">
                  <a:extLst>
                    <a:ext uri="{9D8B030D-6E8A-4147-A177-3AD203B41FA5}">
                      <a16:colId xmlns:a16="http://schemas.microsoft.com/office/drawing/2014/main" val="1536265813"/>
                    </a:ext>
                  </a:extLst>
                </a:gridCol>
              </a:tblGrid>
              <a:tr h="613660">
                <a:tc>
                  <a:txBody>
                    <a:bodyPr/>
                    <a:lstStyle/>
                    <a:p>
                      <a:r>
                        <a:rPr lang="en-US" altLang="zh-CN" dirty="0"/>
                        <a:t>Role</a:t>
                      </a:r>
                      <a:endParaRPr lang="zh-CN" altLang="en-US" dirty="0"/>
                    </a:p>
                  </a:txBody>
                  <a:tcPr/>
                </a:tc>
                <a:tc>
                  <a:txBody>
                    <a:bodyPr/>
                    <a:lstStyle/>
                    <a:p>
                      <a:r>
                        <a:rPr lang="en-US" altLang="zh-CN" dirty="0"/>
                        <a:t>Staff</a:t>
                      </a:r>
                      <a:endParaRPr lang="zh-CN" altLang="en-US" dirty="0"/>
                    </a:p>
                  </a:txBody>
                  <a:tcPr/>
                </a:tc>
                <a:tc>
                  <a:txBody>
                    <a:bodyPr/>
                    <a:lstStyle/>
                    <a:p>
                      <a:r>
                        <a:rPr lang="en-US" altLang="zh-CN" dirty="0"/>
                        <a:t>Responsibility</a:t>
                      </a:r>
                      <a:endParaRPr lang="zh-CN" altLang="en-US" dirty="0"/>
                    </a:p>
                  </a:txBody>
                  <a:tcPr/>
                </a:tc>
                <a:extLst>
                  <a:ext uri="{0D108BD9-81ED-4DB2-BD59-A6C34878D82A}">
                    <a16:rowId xmlns:a16="http://schemas.microsoft.com/office/drawing/2014/main" val="754045425"/>
                  </a:ext>
                </a:extLst>
              </a:tr>
              <a:tr h="1321121">
                <a:tc>
                  <a:txBody>
                    <a:bodyPr/>
                    <a:lstStyle/>
                    <a:p>
                      <a:pPr marL="285750" indent="-285750">
                        <a:buFont typeface="Arial" panose="020B0604020202020204" pitchFamily="34" charset="0"/>
                        <a:buChar char="•"/>
                      </a:pPr>
                      <a:r>
                        <a:rPr lang="en-US" altLang="zh-CN" dirty="0"/>
                        <a:t>Test Manager </a:t>
                      </a:r>
                    </a:p>
                    <a:p>
                      <a:pPr marL="285750" indent="-285750">
                        <a:buFont typeface="Arial" panose="020B0604020202020204" pitchFamily="34" charset="0"/>
                        <a:buChar char="•"/>
                      </a:pPr>
                      <a:r>
                        <a:rPr lang="en-US" altLang="zh-CN" dirty="0"/>
                        <a:t>Test Design</a:t>
                      </a:r>
                    </a:p>
                    <a:p>
                      <a:pPr marL="285750" indent="-285750">
                        <a:buFont typeface="Arial" panose="020B0604020202020204" pitchFamily="34" charset="0"/>
                        <a:buChar char="•"/>
                      </a:pPr>
                      <a:r>
                        <a:rPr lang="en-US" altLang="zh-CN" dirty="0"/>
                        <a:t>Tester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en-US" altLang="zh-CN" sz="1800" b="1" dirty="0">
                          <a:solidFill>
                            <a:srgbClr val="223380"/>
                          </a:solidFill>
                          <a:latin typeface="Calibri" panose="020F0502020204030204" charset="0"/>
                          <a:cs typeface="Calibri" panose="020F0502020204030204" charset="0"/>
                        </a:rPr>
                        <a:t>Wang </a:t>
                      </a:r>
                      <a:r>
                        <a:rPr lang="en-US" altLang="zh-CN" sz="1800" b="1" dirty="0" err="1">
                          <a:solidFill>
                            <a:srgbClr val="223380"/>
                          </a:solidFill>
                          <a:latin typeface="Calibri" panose="020F0502020204030204" charset="0"/>
                          <a:cs typeface="Calibri" panose="020F0502020204030204" charset="0"/>
                        </a:rPr>
                        <a:t>Simin</a:t>
                      </a:r>
                      <a:endParaRPr lang="en-US" altLang="zh-CN" sz="1800" b="1" dirty="0">
                        <a:solidFill>
                          <a:srgbClr val="223380"/>
                        </a:solidFill>
                        <a:latin typeface="Calibri" panose="020F0502020204030204" charset="0"/>
                        <a:cs typeface="Calibri" panose="020F0502020204030204" charset="0"/>
                      </a:endParaRPr>
                    </a:p>
                    <a:p>
                      <a:endParaRPr lang="zh-CN" altLang="en-US" dirty="0"/>
                    </a:p>
                  </a:txBody>
                  <a:tcPr/>
                </a:tc>
                <a:tc>
                  <a:txBody>
                    <a:bodyPr/>
                    <a:lstStyle/>
                    <a:p>
                      <a:pPr marL="285750" indent="-285750">
                        <a:buFont typeface="Arial" panose="020B0604020202020204" pitchFamily="34" charset="0"/>
                        <a:buChar char="•"/>
                      </a:pPr>
                      <a:r>
                        <a:rPr lang="en-US" altLang="zh-CN" dirty="0"/>
                        <a:t>Provide management supervision. </a:t>
                      </a:r>
                    </a:p>
                    <a:p>
                      <a:pPr marL="285750" indent="-285750">
                        <a:buFont typeface="Arial" panose="020B0604020202020204" pitchFamily="34" charset="0"/>
                        <a:buChar char="•"/>
                      </a:pPr>
                      <a:r>
                        <a:rPr lang="en-US" altLang="zh-CN" dirty="0"/>
                        <a:t>Identify test cases, prioritize test cases and implement test cases.</a:t>
                      </a:r>
                    </a:p>
                    <a:p>
                      <a:pPr marL="285750" indent="-285750">
                        <a:buFont typeface="Arial" panose="020B0604020202020204" pitchFamily="34" charset="0"/>
                        <a:buChar char="•"/>
                      </a:pPr>
                      <a:r>
                        <a:rPr lang="en-US" altLang="zh-CN" dirty="0"/>
                        <a:t>Execute tests.</a:t>
                      </a:r>
                      <a:endParaRPr lang="zh-CN" altLang="en-US" dirty="0"/>
                    </a:p>
                  </a:txBody>
                  <a:tcPr/>
                </a:tc>
                <a:extLst>
                  <a:ext uri="{0D108BD9-81ED-4DB2-BD59-A6C34878D82A}">
                    <a16:rowId xmlns:a16="http://schemas.microsoft.com/office/drawing/2014/main" val="3457192059"/>
                  </a:ext>
                </a:extLst>
              </a:tr>
              <a:tr h="1754924">
                <a:tc>
                  <a:txBody>
                    <a:bodyPr/>
                    <a:lstStyle/>
                    <a:p>
                      <a:pPr marL="285750" indent="-285750">
                        <a:buFont typeface="Arial" panose="020B0604020202020204" pitchFamily="34" charset="0"/>
                        <a:buChar char="•"/>
                      </a:pPr>
                      <a:r>
                        <a:rPr lang="en-US" altLang="zh-CN" dirty="0"/>
                        <a:t>Test System Administrator</a:t>
                      </a:r>
                    </a:p>
                    <a:p>
                      <a:pPr marL="285750" indent="-285750">
                        <a:buFont typeface="Arial" panose="020B0604020202020204" pitchFamily="34" charset="0"/>
                        <a:buChar char="•"/>
                      </a:pPr>
                      <a:r>
                        <a:rPr lang="en-US" altLang="zh-CN" dirty="0"/>
                        <a:t>Database Administrator</a:t>
                      </a:r>
                    </a:p>
                    <a:p>
                      <a:pPr marL="285750" indent="-285750">
                        <a:buFont typeface="Arial" panose="020B0604020202020204" pitchFamily="34" charset="0"/>
                        <a:buChar char="•"/>
                      </a:pPr>
                      <a:r>
                        <a:rPr lang="en-US" altLang="zh-CN" dirty="0"/>
                        <a:t>Database Designer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solidFill>
                            <a:srgbClr val="223380"/>
                          </a:solidFill>
                          <a:latin typeface="Calibri" panose="020F0502020204030204" charset="0"/>
                          <a:cs typeface="Calibri" panose="020F0502020204030204" charset="0"/>
                        </a:rPr>
                        <a:t>Qu </a:t>
                      </a:r>
                      <a:r>
                        <a:rPr lang="en-US" altLang="zh-CN" sz="1800" b="1" dirty="0" err="1">
                          <a:solidFill>
                            <a:srgbClr val="223380"/>
                          </a:solidFill>
                          <a:latin typeface="Calibri" panose="020F0502020204030204" charset="0"/>
                          <a:cs typeface="Calibri" panose="020F0502020204030204" charset="0"/>
                        </a:rPr>
                        <a:t>Ruyun</a:t>
                      </a:r>
                      <a:endParaRPr lang="en-US" altLang="zh-CN" sz="1800" b="1" dirty="0">
                        <a:solidFill>
                          <a:srgbClr val="223380"/>
                        </a:solidFill>
                        <a:latin typeface="Calibri" panose="020F0502020204030204" charset="0"/>
                        <a:cs typeface="Calibri" panose="020F0502020204030204" charset="0"/>
                      </a:endParaRPr>
                    </a:p>
                    <a:p>
                      <a:endParaRPr lang="zh-CN" altLang="en-US" dirty="0"/>
                    </a:p>
                  </a:txBody>
                  <a:tcPr/>
                </a:tc>
                <a:tc>
                  <a:txBody>
                    <a:bodyPr/>
                    <a:lstStyle/>
                    <a:p>
                      <a:pPr marL="285750" indent="-285750">
                        <a:buFont typeface="Arial" panose="020B0604020202020204" pitchFamily="34" charset="0"/>
                        <a:buChar char="•"/>
                      </a:pPr>
                      <a:r>
                        <a:rPr lang="en-US" altLang="zh-CN" dirty="0"/>
                        <a:t>Ensure test environment and assets are managed and maintained</a:t>
                      </a:r>
                    </a:p>
                    <a:p>
                      <a:pPr marL="285750" indent="-285750">
                        <a:buFont typeface="Arial" panose="020B0604020202020204" pitchFamily="34" charset="0"/>
                        <a:buChar char="•"/>
                      </a:pPr>
                      <a:r>
                        <a:rPr lang="en-US" altLang="zh-CN" dirty="0"/>
                        <a:t>Ensure that the test data (database) environment and assets are managed and maintained</a:t>
                      </a:r>
                    </a:p>
                    <a:p>
                      <a:pPr marL="285750" indent="-285750">
                        <a:buFont typeface="Arial" panose="020B0604020202020204" pitchFamily="34" charset="0"/>
                        <a:buChar char="•"/>
                      </a:pPr>
                      <a:r>
                        <a:rPr lang="en-US" altLang="zh-CN" dirty="0"/>
                        <a:t>Identify and define operations, attributes and associations for test classes</a:t>
                      </a:r>
                      <a:endParaRPr lang="zh-CN" altLang="en-US" dirty="0"/>
                    </a:p>
                  </a:txBody>
                  <a:tcPr/>
                </a:tc>
                <a:extLst>
                  <a:ext uri="{0D108BD9-81ED-4DB2-BD59-A6C34878D82A}">
                    <a16:rowId xmlns:a16="http://schemas.microsoft.com/office/drawing/2014/main" val="3668939447"/>
                  </a:ext>
                </a:extLst>
              </a:tr>
              <a:tr h="924784">
                <a:tc>
                  <a:txBody>
                    <a:bodyPr/>
                    <a:lstStyle/>
                    <a:p>
                      <a:pPr marL="285750" indent="-285750">
                        <a:buFont typeface="Arial" panose="020B0604020202020204" pitchFamily="34" charset="0"/>
                        <a:buChar char="•"/>
                      </a:pPr>
                      <a:r>
                        <a:rPr lang="en-US" altLang="zh-CN" dirty="0"/>
                        <a:t>Database Implementer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223380"/>
                          </a:solidFill>
                          <a:latin typeface="Calibri" panose="020F0502020204030204" charset="0"/>
                          <a:cs typeface="Calibri" panose="020F0502020204030204" charset="0"/>
                        </a:rPr>
                        <a:t>Xu Mengmeng</a:t>
                      </a:r>
                    </a:p>
                    <a:p>
                      <a:endParaRPr lang="zh-CN" altLang="en-US" dirty="0"/>
                    </a:p>
                  </a:txBody>
                  <a:tcPr/>
                </a:tc>
                <a:tc>
                  <a:txBody>
                    <a:bodyPr/>
                    <a:lstStyle/>
                    <a:p>
                      <a:pPr marL="285750" indent="-285750">
                        <a:buFont typeface="Arial" panose="020B0604020202020204" pitchFamily="34" charset="0"/>
                        <a:buChar char="•"/>
                      </a:pPr>
                      <a:r>
                        <a:rPr lang="en-US" altLang="zh-CN" dirty="0"/>
                        <a:t>Implement test classes and test packages and perform unit tests on them</a:t>
                      </a:r>
                      <a:endParaRPr lang="zh-CN" altLang="en-US" dirty="0"/>
                    </a:p>
                  </a:txBody>
                  <a:tcPr/>
                </a:tc>
                <a:extLst>
                  <a:ext uri="{0D108BD9-81ED-4DB2-BD59-A6C34878D82A}">
                    <a16:rowId xmlns:a16="http://schemas.microsoft.com/office/drawing/2014/main" val="1042495640"/>
                  </a:ext>
                </a:extLst>
              </a:tr>
            </a:tbl>
          </a:graphicData>
        </a:graphic>
      </p:graphicFrame>
      <p:sp>
        <p:nvSpPr>
          <p:cNvPr id="4" name="文本框 3">
            <a:extLst>
              <a:ext uri="{FF2B5EF4-FFF2-40B4-BE49-F238E27FC236}">
                <a16:creationId xmlns:a16="http://schemas.microsoft.com/office/drawing/2014/main" id="{B1A0E2BC-C2A4-3899-0166-EB13B1173AD4}"/>
              </a:ext>
            </a:extLst>
          </p:cNvPr>
          <p:cNvSpPr txBox="1"/>
          <p:nvPr/>
        </p:nvSpPr>
        <p:spPr>
          <a:xfrm>
            <a:off x="1214732" y="1105937"/>
            <a:ext cx="3617595" cy="461665"/>
          </a:xfrm>
          <a:prstGeom prst="rect">
            <a:avLst/>
          </a:prstGeom>
          <a:noFill/>
        </p:spPr>
        <p:txBody>
          <a:bodyPr wrap="square" rtlCol="0">
            <a:spAutoFit/>
          </a:bodyPr>
          <a:lstStyle/>
          <a:p>
            <a:r>
              <a:rPr lang="en-US" altLang="zh-CN" sz="2400" dirty="0">
                <a:latin typeface="Calibri" panose="020F0502020204030204" charset="0"/>
                <a:cs typeface="Calibri" panose="020F0502020204030204" charset="0"/>
              </a:rPr>
              <a:t>Staffing</a:t>
            </a:r>
            <a:r>
              <a:rPr lang="en-US" altLang="zh-CN" sz="2000" dirty="0"/>
              <a:t> </a:t>
            </a:r>
            <a:r>
              <a:rPr lang="en-US" altLang="zh-CN" sz="2400" dirty="0">
                <a:latin typeface="Calibri" panose="020F0502020204030204" charset="0"/>
                <a:cs typeface="Calibri" panose="020F0502020204030204" charset="0"/>
              </a:rPr>
              <a:t>Schedule</a:t>
            </a:r>
            <a:endParaRPr lang="zh-CN" altLang="en-US" sz="2400" dirty="0">
              <a:latin typeface="Calibri" panose="020F0502020204030204" charset="0"/>
              <a:cs typeface="Calibri" panose="020F0502020204030204" charset="0"/>
            </a:endParaRPr>
          </a:p>
        </p:txBody>
      </p:sp>
    </p:spTree>
    <p:extLst>
      <p:ext uri="{BB962C8B-B14F-4D97-AF65-F5344CB8AC3E}">
        <p14:creationId xmlns:p14="http://schemas.microsoft.com/office/powerpoint/2010/main" val="236588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13782"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Test Plan</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5" name="文本框 4">
            <a:extLst>
              <a:ext uri="{FF2B5EF4-FFF2-40B4-BE49-F238E27FC236}">
                <a16:creationId xmlns:a16="http://schemas.microsoft.com/office/drawing/2014/main" id="{13BC46DC-2BD9-A43C-CBAD-2772CDC4A05D}"/>
              </a:ext>
            </a:extLst>
          </p:cNvPr>
          <p:cNvSpPr txBox="1"/>
          <p:nvPr/>
        </p:nvSpPr>
        <p:spPr>
          <a:xfrm>
            <a:off x="1500188" y="1075641"/>
            <a:ext cx="9743138" cy="3200876"/>
          </a:xfrm>
          <a:prstGeom prst="rect">
            <a:avLst/>
          </a:prstGeom>
          <a:noFill/>
        </p:spPr>
        <p:txBody>
          <a:bodyPr wrap="square" rtlCol="0">
            <a:spAutoFit/>
          </a:bodyPr>
          <a:lstStyle/>
          <a:p>
            <a:pPr>
              <a:lnSpc>
                <a:spcPct val="150000"/>
              </a:lnSpc>
            </a:pPr>
            <a:r>
              <a:rPr lang="en-US" altLang="zh-CN" sz="2000" dirty="0">
                <a:latin typeface="Calibri" panose="020F0502020204030204" charset="0"/>
                <a:cs typeface="Calibri" panose="020F0502020204030204" charset="0"/>
              </a:rPr>
              <a:t>Test  Environment</a:t>
            </a: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software environment:</a:t>
            </a:r>
            <a:endParaRPr lang="en-US" altLang="zh-CN" b="1"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000" dirty="0">
                <a:latin typeface="Calibri" panose="020F0502020204030204" charset="0"/>
                <a:cs typeface="Calibri" panose="020F0502020204030204" charset="0"/>
              </a:rPr>
              <a:t>The system is tested using black-box testing methods in the environments of Windows 10 and macOS Ventura, utilizing automated testing tools.</a:t>
            </a: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hardware environment: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400" dirty="0">
              <a:latin typeface="Calibri" panose="020F0502020204030204" charset="0"/>
              <a:cs typeface="Calibri" panose="020F0502020204030204" charset="0"/>
            </a:endParaRPr>
          </a:p>
        </p:txBody>
      </p:sp>
      <p:graphicFrame>
        <p:nvGraphicFramePr>
          <p:cNvPr id="3" name="表格 2">
            <a:extLst>
              <a:ext uri="{FF2B5EF4-FFF2-40B4-BE49-F238E27FC236}">
                <a16:creationId xmlns:a16="http://schemas.microsoft.com/office/drawing/2014/main" id="{97A478F0-6223-B281-2A1F-AD55519B27A0}"/>
              </a:ext>
            </a:extLst>
          </p:cNvPr>
          <p:cNvGraphicFramePr>
            <a:graphicFrameLocks noGrp="1"/>
          </p:cNvGraphicFramePr>
          <p:nvPr>
            <p:extLst>
              <p:ext uri="{D42A27DB-BD31-4B8C-83A1-F6EECF244321}">
                <p14:modId xmlns:p14="http://schemas.microsoft.com/office/powerpoint/2010/main" val="4073449530"/>
              </p:ext>
            </p:extLst>
          </p:nvPr>
        </p:nvGraphicFramePr>
        <p:xfrm>
          <a:off x="1602805" y="3904450"/>
          <a:ext cx="8429942" cy="1958022"/>
        </p:xfrm>
        <a:graphic>
          <a:graphicData uri="http://schemas.openxmlformats.org/drawingml/2006/table">
            <a:tbl>
              <a:tblPr firstRow="1" firstCol="1" bandRow="1">
                <a:tableStyleId>{5940675A-B579-460E-94D1-54222C63F5DA}</a:tableStyleId>
              </a:tblPr>
              <a:tblGrid>
                <a:gridCol w="3547839">
                  <a:extLst>
                    <a:ext uri="{9D8B030D-6E8A-4147-A177-3AD203B41FA5}">
                      <a16:colId xmlns:a16="http://schemas.microsoft.com/office/drawing/2014/main" val="2095675337"/>
                    </a:ext>
                  </a:extLst>
                </a:gridCol>
                <a:gridCol w="2457450">
                  <a:extLst>
                    <a:ext uri="{9D8B030D-6E8A-4147-A177-3AD203B41FA5}">
                      <a16:colId xmlns:a16="http://schemas.microsoft.com/office/drawing/2014/main" val="1082447151"/>
                    </a:ext>
                  </a:extLst>
                </a:gridCol>
                <a:gridCol w="2424653">
                  <a:extLst>
                    <a:ext uri="{9D8B030D-6E8A-4147-A177-3AD203B41FA5}">
                      <a16:colId xmlns:a16="http://schemas.microsoft.com/office/drawing/2014/main" val="3206028228"/>
                    </a:ext>
                  </a:extLst>
                </a:gridCol>
              </a:tblGrid>
              <a:tr h="326337">
                <a:tc>
                  <a:txBody>
                    <a:bodyPr/>
                    <a:lstStyle/>
                    <a:p>
                      <a:pPr algn="just"/>
                      <a:r>
                        <a:rPr lang="en-US" sz="1800" kern="1200" dirty="0">
                          <a:solidFill>
                            <a:schemeClr val="tx1"/>
                          </a:solidFill>
                          <a:latin typeface="Calibri" panose="020F0502020204030204" charset="0"/>
                          <a:ea typeface="+mn-ea"/>
                          <a:cs typeface="Calibri" panose="020F0502020204030204" charset="0"/>
                        </a:rPr>
                        <a:t>system</a:t>
                      </a:r>
                      <a:endParaRPr lang="zh-CN" altLang="en-US" sz="18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800" kern="1200">
                          <a:solidFill>
                            <a:schemeClr val="tx1"/>
                          </a:solidFill>
                          <a:latin typeface="Calibri" panose="020F0502020204030204" charset="0"/>
                          <a:ea typeface="+mn-ea"/>
                          <a:cs typeface="Calibri" panose="020F0502020204030204" charset="0"/>
                        </a:rPr>
                        <a:t>processor</a:t>
                      </a:r>
                      <a:endParaRPr lang="zh-CN" altLang="en-US" sz="18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800" kern="1200">
                          <a:solidFill>
                            <a:schemeClr val="tx1"/>
                          </a:solidFill>
                          <a:latin typeface="Calibri" panose="020F0502020204030204" charset="0"/>
                          <a:ea typeface="+mn-ea"/>
                          <a:cs typeface="Calibri" panose="020F0502020204030204" charset="0"/>
                        </a:rPr>
                        <a:t>internal storage</a:t>
                      </a:r>
                      <a:endParaRPr lang="zh-CN" altLang="en-US" sz="18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2597602010"/>
                  </a:ext>
                </a:extLst>
              </a:tr>
              <a:tr h="652674">
                <a:tc>
                  <a:txBody>
                    <a:bodyPr/>
                    <a:lstStyle/>
                    <a:p>
                      <a:pPr algn="just"/>
                      <a:r>
                        <a:rPr lang="en-US" sz="1800" kern="1200">
                          <a:solidFill>
                            <a:schemeClr val="tx1"/>
                          </a:solidFill>
                          <a:latin typeface="Calibri" panose="020F0502020204030204" charset="0"/>
                          <a:ea typeface="+mn-ea"/>
                          <a:cs typeface="Calibri" panose="020F0502020204030204" charset="0"/>
                        </a:rPr>
                        <a:t>Windows 10 Home Chinese version</a:t>
                      </a:r>
                      <a:endParaRPr lang="zh-CN" altLang="en-US" sz="18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800" kern="1200">
                          <a:solidFill>
                            <a:schemeClr val="tx1"/>
                          </a:solidFill>
                          <a:latin typeface="Calibri" panose="020F0502020204030204" charset="0"/>
                          <a:ea typeface="+mn-ea"/>
                          <a:cs typeface="Calibri" panose="020F0502020204030204" charset="0"/>
                        </a:rPr>
                        <a:t>2.80 GHz</a:t>
                      </a:r>
                      <a:endParaRPr lang="zh-CN" altLang="en-US" sz="18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800" kern="1200">
                          <a:solidFill>
                            <a:schemeClr val="tx1"/>
                          </a:solidFill>
                          <a:latin typeface="Calibri" panose="020F0502020204030204" charset="0"/>
                          <a:ea typeface="+mn-ea"/>
                          <a:cs typeface="Calibri" panose="020F0502020204030204" charset="0"/>
                        </a:rPr>
                        <a:t>16.0 GB</a:t>
                      </a:r>
                      <a:endParaRPr lang="zh-CN" altLang="en-US" sz="18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1183275563"/>
                  </a:ext>
                </a:extLst>
              </a:tr>
              <a:tr h="652674">
                <a:tc>
                  <a:txBody>
                    <a:bodyPr/>
                    <a:lstStyle/>
                    <a:p>
                      <a:pPr algn="just"/>
                      <a:r>
                        <a:rPr lang="en-US" sz="1800" kern="1200">
                          <a:solidFill>
                            <a:schemeClr val="tx1"/>
                          </a:solidFill>
                          <a:latin typeface="Calibri" panose="020F0502020204030204" charset="0"/>
                          <a:ea typeface="+mn-ea"/>
                          <a:cs typeface="Calibri" panose="020F0502020204030204" charset="0"/>
                        </a:rPr>
                        <a:t>Windows10 Home Chinese version</a:t>
                      </a:r>
                      <a:endParaRPr lang="zh-CN" altLang="en-US" sz="18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800" kern="1200">
                          <a:solidFill>
                            <a:schemeClr val="tx1"/>
                          </a:solidFill>
                          <a:latin typeface="Calibri" panose="020F0502020204030204" charset="0"/>
                          <a:ea typeface="+mn-ea"/>
                          <a:cs typeface="Calibri" panose="020F0502020204030204" charset="0"/>
                        </a:rPr>
                        <a:t>2.90GHz</a:t>
                      </a:r>
                      <a:endParaRPr lang="zh-CN" altLang="en-US" sz="18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800" kern="1200">
                          <a:solidFill>
                            <a:schemeClr val="tx1"/>
                          </a:solidFill>
                          <a:latin typeface="Calibri" panose="020F0502020204030204" charset="0"/>
                          <a:ea typeface="+mn-ea"/>
                          <a:cs typeface="Calibri" panose="020F0502020204030204" charset="0"/>
                        </a:rPr>
                        <a:t>8.00GB</a:t>
                      </a:r>
                      <a:endParaRPr lang="zh-CN" altLang="en-US" sz="18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1267872798"/>
                  </a:ext>
                </a:extLst>
              </a:tr>
              <a:tr h="326337">
                <a:tc>
                  <a:txBody>
                    <a:bodyPr/>
                    <a:lstStyle/>
                    <a:p>
                      <a:pPr algn="just"/>
                      <a:r>
                        <a:rPr lang="en-US" sz="1800" kern="1200">
                          <a:solidFill>
                            <a:schemeClr val="tx1"/>
                          </a:solidFill>
                          <a:latin typeface="Calibri" panose="020F0502020204030204" charset="0"/>
                          <a:ea typeface="+mn-ea"/>
                          <a:cs typeface="Calibri" panose="020F0502020204030204" charset="0"/>
                        </a:rPr>
                        <a:t>macOS Ventura 13.3.1</a:t>
                      </a:r>
                      <a:endParaRPr lang="zh-CN" altLang="en-US" sz="18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800" kern="1200">
                          <a:solidFill>
                            <a:schemeClr val="tx1"/>
                          </a:solidFill>
                          <a:latin typeface="Calibri" panose="020F0502020204030204" charset="0"/>
                          <a:ea typeface="+mn-ea"/>
                          <a:cs typeface="Calibri" panose="020F0502020204030204" charset="0"/>
                        </a:rPr>
                        <a:t>Apple M1Max</a:t>
                      </a:r>
                      <a:endParaRPr lang="zh-CN" altLang="en-US" sz="18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800" kern="1200" dirty="0">
                          <a:solidFill>
                            <a:schemeClr val="tx1"/>
                          </a:solidFill>
                          <a:latin typeface="Calibri" panose="020F0502020204030204" charset="0"/>
                          <a:ea typeface="+mn-ea"/>
                          <a:cs typeface="Calibri" panose="020F0502020204030204" charset="0"/>
                        </a:rPr>
                        <a:t>32GB</a:t>
                      </a:r>
                      <a:endParaRPr lang="zh-CN" altLang="en-US" sz="18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1689769842"/>
                  </a:ext>
                </a:extLst>
              </a:tr>
            </a:tbl>
          </a:graphicData>
        </a:graphic>
      </p:graphicFrame>
    </p:spTree>
    <p:extLst>
      <p:ext uri="{BB962C8B-B14F-4D97-AF65-F5344CB8AC3E}">
        <p14:creationId xmlns:p14="http://schemas.microsoft.com/office/powerpoint/2010/main" val="364800485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3" name="Rectangle 40">
            <a:extLst>
              <a:ext uri="{FF2B5EF4-FFF2-40B4-BE49-F238E27FC236}">
                <a16:creationId xmlns:a16="http://schemas.microsoft.com/office/drawing/2014/main" id="{4397AF56-DCC4-839D-86B0-E45F4D3F1049}"/>
              </a:ext>
            </a:extLst>
          </p:cNvPr>
          <p:cNvSpPr/>
          <p:nvPr/>
        </p:nvSpPr>
        <p:spPr>
          <a:xfrm>
            <a:off x="1605175" y="1651651"/>
            <a:ext cx="8217482" cy="3747436"/>
          </a:xfrm>
          <a:prstGeom prst="rect">
            <a:avLst/>
          </a:prstGeom>
        </p:spPr>
        <p:txBody>
          <a:bodyPr wrap="square">
            <a:spAutoFit/>
          </a:bodyPr>
          <a:lstStyle/>
          <a:p>
            <a:pPr indent="-457200" algn="just" fontAlgn="auto">
              <a:lnSpc>
                <a:spcPct val="150000"/>
              </a:lnSpc>
            </a:pPr>
            <a:r>
              <a:rPr lang="en-US" altLang="zh-CN" sz="1600" b="1" dirty="0">
                <a:latin typeface="Calibri" panose="020F0502020204030204" charset="0"/>
                <a:cs typeface="Calibri" panose="020F0502020204030204" charset="0"/>
              </a:rPr>
              <a:t>Enchanted Movie offers users a range of functions, including:</a:t>
            </a:r>
          </a:p>
          <a:p>
            <a:pPr marL="742950" lvl="1" indent="-285750" algn="just" fontAlgn="auto">
              <a:lnSpc>
                <a:spcPct val="150000"/>
              </a:lnSpc>
              <a:buSzPct val="50000"/>
              <a:buFont typeface="Wingdings" panose="05000000000000000000" charset="0"/>
              <a:buChar char=""/>
            </a:pPr>
            <a:r>
              <a:rPr lang="en-US" altLang="zh-CN" sz="1600" b="1" dirty="0">
                <a:latin typeface="Calibri" panose="020F0502020204030204" charset="0"/>
                <a:cs typeface="Calibri" panose="020F0502020204030204" charset="0"/>
              </a:rPr>
              <a:t>Sleek and user-friendly interface</a:t>
            </a:r>
          </a:p>
          <a:p>
            <a:pPr marL="742950" lvl="1" indent="-285750" algn="just" fontAlgn="auto">
              <a:lnSpc>
                <a:spcPct val="150000"/>
              </a:lnSpc>
              <a:buSzPct val="50000"/>
              <a:buFont typeface="Wingdings" panose="05000000000000000000" charset="0"/>
              <a:buChar char=""/>
            </a:pPr>
            <a:r>
              <a:rPr lang="en-US" altLang="zh-CN" sz="1600" b="1" dirty="0">
                <a:latin typeface="Calibri" panose="020F0502020204030204" charset="0"/>
                <a:cs typeface="Calibri" panose="020F0502020204030204" charset="0"/>
              </a:rPr>
              <a:t>Social features</a:t>
            </a:r>
          </a:p>
          <a:p>
            <a:pPr marL="742950" lvl="1" indent="-285750" algn="just" fontAlgn="auto">
              <a:lnSpc>
                <a:spcPct val="150000"/>
              </a:lnSpc>
              <a:buSzPct val="50000"/>
              <a:buFont typeface="Wingdings" panose="05000000000000000000" charset="0"/>
              <a:buChar char=""/>
            </a:pPr>
            <a:r>
              <a:rPr lang="en-US" altLang="zh-CN" sz="1600" b="1" dirty="0">
                <a:latin typeface="Calibri" panose="020F0502020204030204" charset="0"/>
                <a:cs typeface="Calibri" panose="020F0502020204030204" charset="0"/>
              </a:rPr>
              <a:t>Custom playlists</a:t>
            </a:r>
          </a:p>
          <a:p>
            <a:pPr marL="742950" lvl="1" indent="-285750" algn="just" fontAlgn="auto">
              <a:lnSpc>
                <a:spcPct val="150000"/>
              </a:lnSpc>
              <a:buSzPct val="50000"/>
              <a:buFont typeface="Wingdings" panose="05000000000000000000" charset="0"/>
              <a:buChar char=""/>
            </a:pPr>
            <a:r>
              <a:rPr lang="en-US" altLang="zh-CN" sz="1600" b="1" dirty="0">
                <a:latin typeface="Calibri" panose="020F0502020204030204" charset="0"/>
                <a:cs typeface="Calibri" panose="020F0502020204030204" charset="0"/>
                <a:sym typeface="+mn-ea"/>
              </a:rPr>
              <a:t>User reviews</a:t>
            </a:r>
            <a:endParaRPr lang="en-US" altLang="zh-CN" sz="1600" b="1" dirty="0">
              <a:latin typeface="Calibri" panose="020F0502020204030204" charset="0"/>
              <a:cs typeface="Calibri" panose="020F0502020204030204" charset="0"/>
            </a:endParaRPr>
          </a:p>
          <a:p>
            <a:pPr marL="742950" lvl="1" indent="-285750" algn="just" fontAlgn="auto">
              <a:lnSpc>
                <a:spcPct val="150000"/>
              </a:lnSpc>
              <a:buSzPct val="50000"/>
              <a:buFont typeface="Wingdings" panose="05000000000000000000" charset="0"/>
              <a:buChar char=""/>
            </a:pPr>
            <a:r>
              <a:rPr lang="en-US" altLang="zh-CN" sz="1600" b="1" dirty="0">
                <a:latin typeface="Calibri" panose="020F0502020204030204" charset="0"/>
                <a:cs typeface="Calibri" panose="020F0502020204030204" charset="0"/>
                <a:sym typeface="+mn-ea"/>
              </a:rPr>
              <a:t>Search function</a:t>
            </a:r>
          </a:p>
          <a:p>
            <a:pPr marL="742950" lvl="1" indent="-285750" algn="just" fontAlgn="auto">
              <a:lnSpc>
                <a:spcPct val="150000"/>
              </a:lnSpc>
              <a:buSzPct val="50000"/>
              <a:buFont typeface="Wingdings" panose="05000000000000000000" charset="0"/>
              <a:buChar char=""/>
            </a:pPr>
            <a:r>
              <a:rPr lang="en-US" altLang="zh-CN" sz="1600" b="1" dirty="0">
                <a:latin typeface="Calibri" panose="020F0502020204030204" charset="0"/>
                <a:cs typeface="Calibri" panose="020F0502020204030204" charset="0"/>
                <a:sym typeface="+mn-ea"/>
              </a:rPr>
              <a:t>Movie information</a:t>
            </a:r>
          </a:p>
          <a:p>
            <a:pPr marL="742950" lvl="1" indent="-285750" algn="just" fontAlgn="auto">
              <a:lnSpc>
                <a:spcPct val="150000"/>
              </a:lnSpc>
              <a:buSzPct val="50000"/>
              <a:buFont typeface="Wingdings" panose="05000000000000000000" charset="0"/>
              <a:buChar char=""/>
            </a:pPr>
            <a:r>
              <a:rPr lang="en-US" altLang="zh-CN" sz="1600" b="1" dirty="0">
                <a:latin typeface="Calibri" panose="020F0502020204030204" charset="0"/>
                <a:cs typeface="Calibri" panose="020F0502020204030204" charset="0"/>
                <a:sym typeface="+mn-ea"/>
              </a:rPr>
              <a:t>Review community</a:t>
            </a:r>
            <a:endParaRPr lang="en-US" altLang="zh-CN" sz="1600" b="1" dirty="0">
              <a:latin typeface="Calibri" panose="020F0502020204030204" charset="0"/>
              <a:cs typeface="Calibri" panose="020F0502020204030204" charset="0"/>
            </a:endParaRPr>
          </a:p>
          <a:p>
            <a:pPr marL="742950" lvl="1" indent="-285750" algn="just" fontAlgn="auto">
              <a:lnSpc>
                <a:spcPct val="150000"/>
              </a:lnSpc>
              <a:buSzPct val="50000"/>
              <a:buFont typeface="Wingdings" panose="05000000000000000000" charset="0"/>
              <a:buChar char=""/>
            </a:pPr>
            <a:r>
              <a:rPr lang="en-US" altLang="zh-CN" sz="1600" b="1" dirty="0">
                <a:latin typeface="Calibri" panose="020F0502020204030204" charset="0"/>
                <a:cs typeface="Calibri" panose="020F0502020204030204" charset="0"/>
                <a:sym typeface="+mn-ea"/>
              </a:rPr>
              <a:t>Movie ticketing </a:t>
            </a:r>
          </a:p>
          <a:p>
            <a:pPr marL="742950" lvl="1" indent="-285750" algn="just" fontAlgn="auto">
              <a:lnSpc>
                <a:spcPct val="150000"/>
              </a:lnSpc>
              <a:buSzPct val="50000"/>
              <a:buFont typeface="Wingdings" panose="05000000000000000000" charset="0"/>
              <a:buChar char=""/>
            </a:pPr>
            <a:r>
              <a:rPr lang="en-US" altLang="zh-CN" sz="1600" b="1" dirty="0">
                <a:latin typeface="Calibri" panose="020F0502020204030204" charset="0"/>
                <a:cs typeface="Calibri" panose="020F0502020204030204" charset="0"/>
                <a:sym typeface="+mn-ea"/>
              </a:rPr>
              <a:t>Daily recommendations</a:t>
            </a:r>
            <a:endParaRPr lang="en-US" altLang="zh-CN" sz="1600" b="1" dirty="0">
              <a:latin typeface="Calibri" panose="020F0502020204030204" charset="0"/>
              <a:cs typeface="Calibri" panose="020F0502020204030204" charset="0"/>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6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21432"/>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Test Plan</a:t>
            </a:r>
          </a:p>
        </p:txBody>
      </p:sp>
      <p:pic>
        <p:nvPicPr>
          <p:cNvPr id="2" name="图片 1" descr="海事logo 2 (2)"/>
          <p:cNvPicPr>
            <a:picLocks noChangeAspect="1"/>
          </p:cNvPicPr>
          <p:nvPr/>
        </p:nvPicPr>
        <p:blipFill>
          <a:blip r:embed="rId3"/>
          <a:stretch>
            <a:fillRect/>
          </a:stretch>
        </p:blipFill>
        <p:spPr>
          <a:xfrm>
            <a:off x="-109855" y="-694849"/>
            <a:ext cx="3617595" cy="2612390"/>
          </a:xfrm>
          <a:prstGeom prst="rect">
            <a:avLst/>
          </a:prstGeom>
        </p:spPr>
      </p:pic>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graphicFrame>
        <p:nvGraphicFramePr>
          <p:cNvPr id="7" name="表格 6">
            <a:extLst>
              <a:ext uri="{FF2B5EF4-FFF2-40B4-BE49-F238E27FC236}">
                <a16:creationId xmlns:a16="http://schemas.microsoft.com/office/drawing/2014/main" id="{BB8193BD-7C03-3E30-645C-1CB83CBD9152}"/>
              </a:ext>
            </a:extLst>
          </p:cNvPr>
          <p:cNvGraphicFramePr>
            <a:graphicFrameLocks noGrp="1"/>
          </p:cNvGraphicFramePr>
          <p:nvPr>
            <p:extLst>
              <p:ext uri="{D42A27DB-BD31-4B8C-83A1-F6EECF244321}">
                <p14:modId xmlns:p14="http://schemas.microsoft.com/office/powerpoint/2010/main" val="2003972835"/>
              </p:ext>
            </p:extLst>
          </p:nvPr>
        </p:nvGraphicFramePr>
        <p:xfrm>
          <a:off x="692944" y="3745607"/>
          <a:ext cx="10928826" cy="2836303"/>
        </p:xfrm>
        <a:graphic>
          <a:graphicData uri="http://schemas.openxmlformats.org/drawingml/2006/table">
            <a:tbl>
              <a:tblPr firstRow="1" firstCol="1" bandRow="1">
                <a:tableStyleId>{D7AC3CCA-C797-4891-BE02-D94E43425B78}</a:tableStyleId>
              </a:tblPr>
              <a:tblGrid>
                <a:gridCol w="892969">
                  <a:extLst>
                    <a:ext uri="{9D8B030D-6E8A-4147-A177-3AD203B41FA5}">
                      <a16:colId xmlns:a16="http://schemas.microsoft.com/office/drawing/2014/main" val="3700193631"/>
                    </a:ext>
                  </a:extLst>
                </a:gridCol>
                <a:gridCol w="2343150">
                  <a:extLst>
                    <a:ext uri="{9D8B030D-6E8A-4147-A177-3AD203B41FA5}">
                      <a16:colId xmlns:a16="http://schemas.microsoft.com/office/drawing/2014/main" val="3821423999"/>
                    </a:ext>
                  </a:extLst>
                </a:gridCol>
                <a:gridCol w="2909514">
                  <a:extLst>
                    <a:ext uri="{9D8B030D-6E8A-4147-A177-3AD203B41FA5}">
                      <a16:colId xmlns:a16="http://schemas.microsoft.com/office/drawing/2014/main" val="3194905146"/>
                    </a:ext>
                  </a:extLst>
                </a:gridCol>
                <a:gridCol w="4783193">
                  <a:extLst>
                    <a:ext uri="{9D8B030D-6E8A-4147-A177-3AD203B41FA5}">
                      <a16:colId xmlns:a16="http://schemas.microsoft.com/office/drawing/2014/main" val="2889957174"/>
                    </a:ext>
                  </a:extLst>
                </a:gridCol>
              </a:tblGrid>
              <a:tr h="323097">
                <a:tc>
                  <a:txBody>
                    <a:bodyPr/>
                    <a:lstStyle/>
                    <a:p>
                      <a:pPr algn="just"/>
                      <a:r>
                        <a:rPr lang="en-US" sz="1600" kern="1200" dirty="0">
                          <a:solidFill>
                            <a:schemeClr val="tx1"/>
                          </a:solidFill>
                          <a:latin typeface="Calibri" panose="020F0502020204030204" charset="0"/>
                          <a:ea typeface="+mn-ea"/>
                          <a:cs typeface="Calibri" panose="020F0502020204030204" charset="0"/>
                        </a:rPr>
                        <a:t>number</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a:solidFill>
                            <a:schemeClr val="tx1"/>
                          </a:solidFill>
                          <a:latin typeface="Calibri" panose="020F0502020204030204" charset="0"/>
                          <a:ea typeface="+mn-ea"/>
                          <a:cs typeface="Calibri" panose="020F0502020204030204" charset="0"/>
                        </a:rPr>
                        <a:t>test case</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input</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expected result</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803335684"/>
                  </a:ext>
                </a:extLst>
              </a:tr>
              <a:tr h="897718">
                <a:tc>
                  <a:txBody>
                    <a:bodyPr/>
                    <a:lstStyle/>
                    <a:p>
                      <a:pPr algn="just"/>
                      <a:r>
                        <a:rPr lang="en-US" sz="1400" kern="1200" dirty="0">
                          <a:solidFill>
                            <a:schemeClr val="tx1"/>
                          </a:solidFill>
                          <a:latin typeface="Calibri" panose="020F0502020204030204" charset="0"/>
                          <a:ea typeface="+mn-ea"/>
                          <a:cs typeface="Calibri" panose="020F0502020204030204" charset="0"/>
                        </a:rPr>
                        <a:t>1</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 The test login was successful</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Enter the correct user name, password, and login status.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The response status code is 200, and the response content contains the "login success" prompt message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835163622"/>
                  </a:ext>
                </a:extLst>
              </a:tr>
              <a:tr h="807744">
                <a:tc>
                  <a:txBody>
                    <a:bodyPr/>
                    <a:lstStyle/>
                    <a:p>
                      <a:pPr algn="just"/>
                      <a:r>
                        <a:rPr lang="en-US" sz="1400" kern="1200">
                          <a:solidFill>
                            <a:schemeClr val="tx1"/>
                          </a:solidFill>
                          <a:latin typeface="Calibri" panose="020F0502020204030204" charset="0"/>
                          <a:ea typeface="+mn-ea"/>
                          <a:cs typeface="Calibri" panose="020F0502020204030204" charset="0"/>
                        </a:rPr>
                        <a:t>2</a:t>
                      </a:r>
                      <a:endParaRPr lang="zh-CN" altLang="en-US" sz="14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a:solidFill>
                            <a:schemeClr val="tx1"/>
                          </a:solidFill>
                          <a:latin typeface="Calibri" panose="020F0502020204030204" charset="0"/>
                          <a:ea typeface="+mn-ea"/>
                          <a:cs typeface="Calibri" panose="020F0502020204030204" charset="0"/>
                        </a:rPr>
                        <a:t>Test password error</a:t>
                      </a:r>
                      <a:endParaRPr lang="zh-CN" altLang="en-US" sz="14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a:solidFill>
                            <a:schemeClr val="tx1"/>
                          </a:solidFill>
                          <a:latin typeface="Calibri" panose="020F0502020204030204" charset="0"/>
                          <a:ea typeface="+mn-ea"/>
                          <a:cs typeface="Calibri" panose="020F0502020204030204" charset="0"/>
                        </a:rPr>
                        <a:t> Enter the correct user name, but the incorrect password and login status</a:t>
                      </a:r>
                      <a:endParaRPr lang="zh-CN" altLang="en-US" sz="14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The response status code is 200, and the response content contains the "User Password Error" prompt message.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3492489501"/>
                  </a:ext>
                </a:extLst>
              </a:tr>
              <a:tr h="807744">
                <a:tc>
                  <a:txBody>
                    <a:bodyPr/>
                    <a:lstStyle/>
                    <a:p>
                      <a:pPr algn="just"/>
                      <a:r>
                        <a:rPr lang="en-US" sz="1400" kern="1200" dirty="0">
                          <a:solidFill>
                            <a:schemeClr val="tx1"/>
                          </a:solidFill>
                          <a:latin typeface="Calibri" panose="020F0502020204030204" charset="0"/>
                          <a:ea typeface="+mn-ea"/>
                          <a:cs typeface="Calibri" panose="020F0502020204030204" charset="0"/>
                        </a:rPr>
                        <a:t>3</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Test user does not exist</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 Enter a non-existing user name, arbitrary password, and login status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The response status code is 200, and the response content contains the "User Account does not exist" prompt message.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1261166614"/>
                  </a:ext>
                </a:extLst>
              </a:tr>
            </a:tbl>
          </a:graphicData>
        </a:graphic>
      </p:graphicFrame>
      <p:graphicFrame>
        <p:nvGraphicFramePr>
          <p:cNvPr id="3" name="表格 2">
            <a:extLst>
              <a:ext uri="{FF2B5EF4-FFF2-40B4-BE49-F238E27FC236}">
                <a16:creationId xmlns:a16="http://schemas.microsoft.com/office/drawing/2014/main" id="{45603289-679A-E979-430C-8EB0F8E90F43}"/>
              </a:ext>
            </a:extLst>
          </p:cNvPr>
          <p:cNvGraphicFramePr>
            <a:graphicFrameLocks noGrp="1"/>
          </p:cNvGraphicFramePr>
          <p:nvPr>
            <p:extLst>
              <p:ext uri="{D42A27DB-BD31-4B8C-83A1-F6EECF244321}">
                <p14:modId xmlns:p14="http://schemas.microsoft.com/office/powerpoint/2010/main" val="3777808633"/>
              </p:ext>
            </p:extLst>
          </p:nvPr>
        </p:nvGraphicFramePr>
        <p:xfrm>
          <a:off x="1231106" y="1137722"/>
          <a:ext cx="9743138" cy="2331796"/>
        </p:xfrm>
        <a:graphic>
          <a:graphicData uri="http://schemas.openxmlformats.org/drawingml/2006/table">
            <a:tbl>
              <a:tblPr firstRow="1" firstCol="1" bandRow="1">
                <a:tableStyleId>{9D7B26C5-4107-4FEC-AEDC-1716B250A1EF}</a:tableStyleId>
              </a:tblPr>
              <a:tblGrid>
                <a:gridCol w="3832779">
                  <a:extLst>
                    <a:ext uri="{9D8B030D-6E8A-4147-A177-3AD203B41FA5}">
                      <a16:colId xmlns:a16="http://schemas.microsoft.com/office/drawing/2014/main" val="1300958932"/>
                    </a:ext>
                  </a:extLst>
                </a:gridCol>
                <a:gridCol w="5910359">
                  <a:extLst>
                    <a:ext uri="{9D8B030D-6E8A-4147-A177-3AD203B41FA5}">
                      <a16:colId xmlns:a16="http://schemas.microsoft.com/office/drawing/2014/main" val="4026298354"/>
                    </a:ext>
                  </a:extLst>
                </a:gridCol>
              </a:tblGrid>
              <a:tr h="203231">
                <a:tc>
                  <a:txBody>
                    <a:bodyPr/>
                    <a:lstStyle/>
                    <a:p>
                      <a:pPr marL="0" algn="just" defTabSz="914400" rtl="0" eaLnBrk="1" latinLnBrk="0" hangingPunct="1"/>
                      <a:r>
                        <a:rPr lang="en-US" sz="1400" b="1" kern="1200" dirty="0">
                          <a:solidFill>
                            <a:schemeClr val="tx1"/>
                          </a:solidFill>
                          <a:latin typeface="Calibri" panose="020F0502020204030204" charset="0"/>
                          <a:ea typeface="+mn-ea"/>
                          <a:cs typeface="Calibri" panose="020F0502020204030204" charset="0"/>
                        </a:rPr>
                        <a:t>Field name</a:t>
                      </a:r>
                      <a:endParaRPr lang="zh-CN" altLang="en-US" sz="1400" b="1"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just" defTabSz="914400" rtl="0" eaLnBrk="1" latinLnBrk="0" hangingPunct="1"/>
                      <a:r>
                        <a:rPr lang="en-US" sz="1400" b="1" kern="1200" dirty="0">
                          <a:solidFill>
                            <a:schemeClr val="tx1"/>
                          </a:solidFill>
                          <a:latin typeface="Calibri" panose="020F0502020204030204" charset="0"/>
                          <a:ea typeface="+mn-ea"/>
                          <a:cs typeface="Calibri" panose="020F0502020204030204" charset="0"/>
                        </a:rPr>
                        <a:t>description</a:t>
                      </a:r>
                      <a:endParaRPr lang="zh-CN" altLang="en-US" sz="1400" b="1"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187758998"/>
                  </a:ext>
                </a:extLst>
              </a:tr>
              <a:tr h="203231">
                <a:tc>
                  <a:txBody>
                    <a:bodyPr/>
                    <a:lstStyle/>
                    <a:p>
                      <a:pPr algn="just"/>
                      <a:r>
                        <a:rPr lang="en-US" sz="1400" kern="1200" dirty="0">
                          <a:solidFill>
                            <a:schemeClr val="tx1"/>
                          </a:solidFill>
                          <a:latin typeface="Calibri" panose="020F0502020204030204" charset="0"/>
                          <a:ea typeface="+mn-ea"/>
                          <a:cs typeface="Calibri" panose="020F0502020204030204" charset="0"/>
                        </a:rPr>
                        <a:t>Test items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Registration function</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3931222565"/>
                  </a:ext>
                </a:extLst>
              </a:tr>
              <a:tr h="406461">
                <a:tc>
                  <a:txBody>
                    <a:bodyPr/>
                    <a:lstStyle/>
                    <a:p>
                      <a:pPr algn="just"/>
                      <a:r>
                        <a:rPr lang="en-US" sz="1400" kern="1200" dirty="0">
                          <a:solidFill>
                            <a:schemeClr val="tx1"/>
                          </a:solidFill>
                          <a:latin typeface="Calibri" panose="020F0502020204030204" charset="0"/>
                          <a:ea typeface="+mn-ea"/>
                          <a:cs typeface="Calibri" panose="020F0502020204030204" charset="0"/>
                        </a:rPr>
                        <a:t>Test environment requirements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You can connect to the server normally</a:t>
                      </a:r>
                      <a:endParaRPr lang="zh-CN" altLang="en-US" sz="1400" kern="1200" dirty="0">
                        <a:solidFill>
                          <a:schemeClr val="tx1"/>
                        </a:solidFill>
                        <a:latin typeface="Calibri" panose="020F0502020204030204" charset="0"/>
                        <a:ea typeface="+mn-ea"/>
                        <a:cs typeface="Calibri" panose="020F0502020204030204" charset="0"/>
                      </a:endParaRPr>
                    </a:p>
                    <a:p>
                      <a:pPr algn="just"/>
                      <a:r>
                        <a:rPr lang="en-US" sz="1400" kern="1200" dirty="0">
                          <a:solidFill>
                            <a:schemeClr val="tx1"/>
                          </a:solidFill>
                          <a:latin typeface="Calibri" panose="020F0502020204030204" charset="0"/>
                          <a:ea typeface="+mn-ea"/>
                          <a:cs typeface="Calibri" panose="020F0502020204030204" charset="0"/>
                        </a:rPr>
                        <a:t>Software: IE 7.0 browser and above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270130733"/>
                  </a:ext>
                </a:extLst>
              </a:tr>
              <a:tr h="309384">
                <a:tc>
                  <a:txBody>
                    <a:bodyPr/>
                    <a:lstStyle/>
                    <a:p>
                      <a:pPr algn="just"/>
                      <a:r>
                        <a:rPr lang="en-US" sz="1400" kern="1200" dirty="0">
                          <a:solidFill>
                            <a:schemeClr val="tx1"/>
                          </a:solidFill>
                          <a:latin typeface="Calibri" panose="020F0502020204030204" charset="0"/>
                          <a:ea typeface="+mn-ea"/>
                          <a:cs typeface="Calibri" panose="020F0502020204030204" charset="0"/>
                        </a:rPr>
                        <a:t>test method</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a:solidFill>
                            <a:schemeClr val="tx1"/>
                          </a:solidFill>
                          <a:latin typeface="Calibri" panose="020F0502020204030204" charset="0"/>
                          <a:ea typeface="+mn-ea"/>
                          <a:cs typeface="Calibri" panose="020F0502020204030204" charset="0"/>
                        </a:rPr>
                        <a:t>Unit testing was performed using an automated test framework</a:t>
                      </a:r>
                      <a:endParaRPr lang="zh-CN" altLang="en-US" sz="14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772727667"/>
                  </a:ext>
                </a:extLst>
              </a:tr>
              <a:tr h="683967">
                <a:tc>
                  <a:txBody>
                    <a:bodyPr/>
                    <a:lstStyle/>
                    <a:p>
                      <a:pPr algn="just"/>
                      <a:r>
                        <a:rPr lang="en-US" sz="1400" kern="1200" dirty="0">
                          <a:solidFill>
                            <a:schemeClr val="tx1"/>
                          </a:solidFill>
                          <a:latin typeface="Calibri" panose="020F0502020204030204" charset="0"/>
                          <a:ea typeface="+mn-ea"/>
                          <a:cs typeface="Calibri" panose="020F0502020204030204" charset="0"/>
                        </a:rPr>
                        <a:t>Enter the instructions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Send a POST request with the following parameters:</a:t>
                      </a:r>
                      <a:endParaRPr lang="zh-CN" altLang="en-US" sz="1400" kern="1200" dirty="0">
                        <a:solidFill>
                          <a:schemeClr val="tx1"/>
                        </a:solidFill>
                        <a:latin typeface="Calibri" panose="020F0502020204030204" charset="0"/>
                        <a:ea typeface="+mn-ea"/>
                        <a:cs typeface="Calibri" panose="020F0502020204030204" charset="0"/>
                      </a:endParaRPr>
                    </a:p>
                    <a:p>
                      <a:pPr algn="just"/>
                      <a:r>
                        <a:rPr lang="en-US" sz="1400" kern="1200" dirty="0">
                          <a:solidFill>
                            <a:schemeClr val="tx1"/>
                          </a:solidFill>
                          <a:latin typeface="Calibri" panose="020F0502020204030204" charset="0"/>
                          <a:ea typeface="+mn-ea"/>
                          <a:cs typeface="Calibri" panose="020F0502020204030204" charset="0"/>
                        </a:rPr>
                        <a:t>User _ name: The user name of the registered user</a:t>
                      </a:r>
                      <a:endParaRPr lang="zh-CN" altLang="en-US" sz="1400" kern="1200" dirty="0">
                        <a:solidFill>
                          <a:schemeClr val="tx1"/>
                        </a:solidFill>
                        <a:latin typeface="Calibri" panose="020F0502020204030204" charset="0"/>
                        <a:ea typeface="+mn-ea"/>
                        <a:cs typeface="Calibri" panose="020F0502020204030204" charset="0"/>
                      </a:endParaRPr>
                    </a:p>
                    <a:p>
                      <a:pPr algn="just"/>
                      <a:r>
                        <a:rPr lang="en-US" sz="1400" kern="1200" dirty="0">
                          <a:solidFill>
                            <a:schemeClr val="tx1"/>
                          </a:solidFill>
                          <a:latin typeface="Calibri" panose="020F0502020204030204" charset="0"/>
                          <a:ea typeface="+mn-ea"/>
                          <a:cs typeface="Calibri" panose="020F0502020204030204" charset="0"/>
                        </a:rPr>
                        <a:t>User _ password: The password of the registered user</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239143488"/>
                  </a:ext>
                </a:extLst>
              </a:tr>
              <a:tr h="485005">
                <a:tc>
                  <a:txBody>
                    <a:bodyPr/>
                    <a:lstStyle/>
                    <a:p>
                      <a:pPr algn="just"/>
                      <a:r>
                        <a:rPr lang="en-US" sz="1400" kern="1200" dirty="0">
                          <a:solidFill>
                            <a:schemeClr val="tx1"/>
                          </a:solidFill>
                          <a:latin typeface="Calibri" panose="020F0502020204030204" charset="0"/>
                          <a:ea typeface="+mn-ea"/>
                          <a:cs typeface="Calibri" panose="020F0502020204030204" charset="0"/>
                        </a:rPr>
                        <a:t>Output standard</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Verify that the HTTP response status code is 200</a:t>
                      </a:r>
                      <a:endParaRPr lang="zh-CN" altLang="en-US" sz="1400" kern="1200" dirty="0">
                        <a:solidFill>
                          <a:schemeClr val="tx1"/>
                        </a:solidFill>
                        <a:latin typeface="Calibri" panose="020F0502020204030204" charset="0"/>
                        <a:ea typeface="+mn-ea"/>
                        <a:cs typeface="Calibri" panose="020F0502020204030204" charset="0"/>
                      </a:endParaRPr>
                    </a:p>
                    <a:p>
                      <a:pPr algn="just"/>
                      <a:r>
                        <a:rPr lang="en-US" sz="1400" kern="1200" dirty="0">
                          <a:solidFill>
                            <a:schemeClr val="tx1"/>
                          </a:solidFill>
                          <a:latin typeface="Calibri" panose="020F0502020204030204" charset="0"/>
                          <a:ea typeface="+mn-ea"/>
                          <a:cs typeface="Calibri" panose="020F0502020204030204" charset="0"/>
                        </a:rPr>
                        <a:t>Verify that the response meets expectations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2316941808"/>
                  </a:ext>
                </a:extLst>
              </a:tr>
            </a:tbl>
          </a:graphicData>
        </a:graphic>
      </p:graphicFrame>
      <p:sp>
        <p:nvSpPr>
          <p:cNvPr id="4" name="文本框 3">
            <a:extLst>
              <a:ext uri="{FF2B5EF4-FFF2-40B4-BE49-F238E27FC236}">
                <a16:creationId xmlns:a16="http://schemas.microsoft.com/office/drawing/2014/main" id="{5F207DE0-4008-6283-7B72-13A40B630951}"/>
              </a:ext>
            </a:extLst>
          </p:cNvPr>
          <p:cNvSpPr txBox="1"/>
          <p:nvPr/>
        </p:nvSpPr>
        <p:spPr>
          <a:xfrm>
            <a:off x="4153369" y="434155"/>
            <a:ext cx="9743138" cy="506292"/>
          </a:xfrm>
          <a:prstGeom prst="rect">
            <a:avLst/>
          </a:prstGeom>
          <a:noFill/>
        </p:spPr>
        <p:txBody>
          <a:bodyPr wrap="square" rtlCol="0">
            <a:spAutoFit/>
          </a:bodyPr>
          <a:lstStyle/>
          <a:p>
            <a:pPr>
              <a:lnSpc>
                <a:spcPct val="150000"/>
              </a:lnSpc>
            </a:pPr>
            <a:r>
              <a:rPr lang="en-US" altLang="zh-CN" sz="2000" dirty="0">
                <a:latin typeface="Calibri" panose="020F0502020204030204" charset="0"/>
                <a:cs typeface="Calibri" panose="020F0502020204030204" charset="0"/>
              </a:rPr>
              <a:t>Interface test——Registration</a:t>
            </a:r>
            <a:endParaRPr lang="zh-CN" altLang="zh-CN" sz="2000" dirty="0">
              <a:latin typeface="Calibri" panose="020F0502020204030204" charset="0"/>
              <a:cs typeface="Calibri" panose="020F0502020204030204" charset="0"/>
            </a:endParaRPr>
          </a:p>
        </p:txBody>
      </p:sp>
    </p:spTree>
    <p:extLst>
      <p:ext uri="{BB962C8B-B14F-4D97-AF65-F5344CB8AC3E}">
        <p14:creationId xmlns:p14="http://schemas.microsoft.com/office/powerpoint/2010/main" val="228906959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Test Plan</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5" name="文本框 4">
            <a:extLst>
              <a:ext uri="{FF2B5EF4-FFF2-40B4-BE49-F238E27FC236}">
                <a16:creationId xmlns:a16="http://schemas.microsoft.com/office/drawing/2014/main" id="{13BC46DC-2BD9-A43C-CBAD-2772CDC4A05D}"/>
              </a:ext>
            </a:extLst>
          </p:cNvPr>
          <p:cNvSpPr txBox="1"/>
          <p:nvPr/>
        </p:nvSpPr>
        <p:spPr>
          <a:xfrm>
            <a:off x="4149071" y="365344"/>
            <a:ext cx="4987786" cy="506292"/>
          </a:xfrm>
          <a:prstGeom prst="rect">
            <a:avLst/>
          </a:prstGeom>
          <a:noFill/>
        </p:spPr>
        <p:txBody>
          <a:bodyPr wrap="square" rtlCol="0">
            <a:spAutoFit/>
          </a:bodyPr>
          <a:lstStyle/>
          <a:p>
            <a:pPr>
              <a:lnSpc>
                <a:spcPct val="150000"/>
              </a:lnSpc>
            </a:pPr>
            <a:r>
              <a:rPr lang="en-US" altLang="zh-CN" sz="2000" dirty="0">
                <a:latin typeface="Calibri" panose="020F0502020204030204" charset="0"/>
                <a:cs typeface="Calibri" panose="020F0502020204030204" charset="0"/>
              </a:rPr>
              <a:t>Interface test——Login </a:t>
            </a:r>
            <a:endParaRPr lang="zh-CN" altLang="zh-CN" sz="2000" dirty="0">
              <a:latin typeface="Calibri" panose="020F0502020204030204" charset="0"/>
              <a:cs typeface="Calibri" panose="020F0502020204030204" charset="0"/>
            </a:endParaRPr>
          </a:p>
        </p:txBody>
      </p:sp>
      <p:graphicFrame>
        <p:nvGraphicFramePr>
          <p:cNvPr id="3" name="表格 2">
            <a:extLst>
              <a:ext uri="{FF2B5EF4-FFF2-40B4-BE49-F238E27FC236}">
                <a16:creationId xmlns:a16="http://schemas.microsoft.com/office/drawing/2014/main" id="{45603289-679A-E979-430C-8EB0F8E90F43}"/>
              </a:ext>
            </a:extLst>
          </p:cNvPr>
          <p:cNvGraphicFramePr>
            <a:graphicFrameLocks noGrp="1"/>
          </p:cNvGraphicFramePr>
          <p:nvPr>
            <p:extLst>
              <p:ext uri="{D42A27DB-BD31-4B8C-83A1-F6EECF244321}">
                <p14:modId xmlns:p14="http://schemas.microsoft.com/office/powerpoint/2010/main" val="2036710"/>
              </p:ext>
            </p:extLst>
          </p:nvPr>
        </p:nvGraphicFramePr>
        <p:xfrm>
          <a:off x="1279624" y="983436"/>
          <a:ext cx="9632752" cy="2581032"/>
        </p:xfrm>
        <a:graphic>
          <a:graphicData uri="http://schemas.openxmlformats.org/drawingml/2006/table">
            <a:tbl>
              <a:tblPr firstRow="1" firstCol="1" bandRow="1">
                <a:tableStyleId>{9D7B26C5-4107-4FEC-AEDC-1716B250A1EF}</a:tableStyleId>
              </a:tblPr>
              <a:tblGrid>
                <a:gridCol w="3789355">
                  <a:extLst>
                    <a:ext uri="{9D8B030D-6E8A-4147-A177-3AD203B41FA5}">
                      <a16:colId xmlns:a16="http://schemas.microsoft.com/office/drawing/2014/main" val="1300958932"/>
                    </a:ext>
                  </a:extLst>
                </a:gridCol>
                <a:gridCol w="5843397">
                  <a:extLst>
                    <a:ext uri="{9D8B030D-6E8A-4147-A177-3AD203B41FA5}">
                      <a16:colId xmlns:a16="http://schemas.microsoft.com/office/drawing/2014/main" val="4026298354"/>
                    </a:ext>
                  </a:extLst>
                </a:gridCol>
              </a:tblGrid>
              <a:tr h="233520">
                <a:tc>
                  <a:txBody>
                    <a:bodyPr/>
                    <a:lstStyle/>
                    <a:p>
                      <a:pPr marL="0" algn="just" defTabSz="914400" rtl="0" eaLnBrk="1" latinLnBrk="0" hangingPunct="1"/>
                      <a:r>
                        <a:rPr lang="en-US" sz="1400" kern="1200" dirty="0">
                          <a:solidFill>
                            <a:schemeClr val="tx1"/>
                          </a:solidFill>
                          <a:latin typeface="Calibri" panose="020F0502020204030204" charset="0"/>
                          <a:ea typeface="+mn-ea"/>
                          <a:cs typeface="Calibri" panose="020F0502020204030204" charset="0"/>
                        </a:rPr>
                        <a:t>Field name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just" defTabSz="914400" rtl="0" eaLnBrk="1" latinLnBrk="0" hangingPunct="1"/>
                      <a:r>
                        <a:rPr lang="en-US" sz="1400" kern="1200" dirty="0">
                          <a:solidFill>
                            <a:schemeClr val="tx1"/>
                          </a:solidFill>
                          <a:latin typeface="Calibri" panose="020F0502020204030204" charset="0"/>
                          <a:ea typeface="+mn-ea"/>
                          <a:cs typeface="Calibri" panose="020F0502020204030204" charset="0"/>
                        </a:rPr>
                        <a:t>description</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187758998"/>
                  </a:ext>
                </a:extLst>
              </a:tr>
              <a:tr h="233520">
                <a:tc>
                  <a:txBody>
                    <a:bodyPr/>
                    <a:lstStyle/>
                    <a:p>
                      <a:pPr algn="just"/>
                      <a:r>
                        <a:rPr lang="en-US" sz="1400" kern="1200" dirty="0">
                          <a:solidFill>
                            <a:schemeClr val="tx1"/>
                          </a:solidFill>
                          <a:latin typeface="Calibri" panose="020F0502020204030204" charset="0"/>
                          <a:ea typeface="+mn-ea"/>
                          <a:cs typeface="Calibri" panose="020F0502020204030204" charset="0"/>
                        </a:rPr>
                        <a:t>Test items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Login function</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3931222565"/>
                  </a:ext>
                </a:extLst>
              </a:tr>
              <a:tr h="467040">
                <a:tc>
                  <a:txBody>
                    <a:bodyPr/>
                    <a:lstStyle/>
                    <a:p>
                      <a:pPr algn="just"/>
                      <a:r>
                        <a:rPr lang="en-US" sz="1400" kern="1200" dirty="0">
                          <a:solidFill>
                            <a:schemeClr val="tx1"/>
                          </a:solidFill>
                          <a:latin typeface="Calibri" panose="020F0502020204030204" charset="0"/>
                          <a:ea typeface="+mn-ea"/>
                          <a:cs typeface="Calibri" panose="020F0502020204030204" charset="0"/>
                        </a:rPr>
                        <a:t>Test environment requirements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You can connect to the server normally</a:t>
                      </a:r>
                      <a:endParaRPr lang="zh-CN" altLang="en-US" sz="1400" kern="1200" dirty="0">
                        <a:solidFill>
                          <a:schemeClr val="tx1"/>
                        </a:solidFill>
                        <a:latin typeface="Calibri" panose="020F0502020204030204" charset="0"/>
                        <a:ea typeface="+mn-ea"/>
                        <a:cs typeface="Calibri" panose="020F0502020204030204" charset="0"/>
                      </a:endParaRPr>
                    </a:p>
                    <a:p>
                      <a:pPr algn="just"/>
                      <a:r>
                        <a:rPr lang="en-US" sz="1400" kern="1200" dirty="0">
                          <a:solidFill>
                            <a:schemeClr val="tx1"/>
                          </a:solidFill>
                          <a:latin typeface="Calibri" panose="020F0502020204030204" charset="0"/>
                          <a:ea typeface="+mn-ea"/>
                          <a:cs typeface="Calibri" panose="020F0502020204030204" charset="0"/>
                        </a:rPr>
                        <a:t>Software: IE 7.0 browser and above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270130733"/>
                  </a:ext>
                </a:extLst>
              </a:tr>
              <a:tr h="245831">
                <a:tc>
                  <a:txBody>
                    <a:bodyPr/>
                    <a:lstStyle/>
                    <a:p>
                      <a:pPr algn="just"/>
                      <a:r>
                        <a:rPr lang="en-US" sz="1400" kern="1200" dirty="0">
                          <a:solidFill>
                            <a:schemeClr val="tx1"/>
                          </a:solidFill>
                          <a:latin typeface="Calibri" panose="020F0502020204030204" charset="0"/>
                          <a:ea typeface="+mn-ea"/>
                          <a:cs typeface="Calibri" panose="020F0502020204030204" charset="0"/>
                        </a:rPr>
                        <a:t>test method</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a:solidFill>
                            <a:schemeClr val="tx1"/>
                          </a:solidFill>
                          <a:latin typeface="Calibri" panose="020F0502020204030204" charset="0"/>
                          <a:ea typeface="+mn-ea"/>
                          <a:cs typeface="Calibri" panose="020F0502020204030204" charset="0"/>
                        </a:rPr>
                        <a:t>Unit testing was performed using an automated test framework</a:t>
                      </a:r>
                      <a:endParaRPr lang="zh-CN" altLang="en-US" sz="14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772727667"/>
                  </a:ext>
                </a:extLst>
              </a:tr>
              <a:tr h="934081">
                <a:tc>
                  <a:txBody>
                    <a:bodyPr/>
                    <a:lstStyle/>
                    <a:p>
                      <a:pPr algn="just"/>
                      <a:r>
                        <a:rPr lang="en-US" sz="1400" kern="1200" dirty="0">
                          <a:solidFill>
                            <a:schemeClr val="tx1"/>
                          </a:solidFill>
                          <a:latin typeface="Calibri" panose="020F0502020204030204" charset="0"/>
                          <a:ea typeface="+mn-ea"/>
                          <a:cs typeface="Calibri" panose="020F0502020204030204" charset="0"/>
                        </a:rPr>
                        <a:t>Enter the instructions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Send a POST request with the following parameters:</a:t>
                      </a:r>
                      <a:endParaRPr lang="zh-CN" altLang="en-US" sz="1400" kern="1200" dirty="0">
                        <a:solidFill>
                          <a:schemeClr val="tx1"/>
                        </a:solidFill>
                        <a:latin typeface="Calibri" panose="020F0502020204030204" charset="0"/>
                        <a:ea typeface="+mn-ea"/>
                        <a:cs typeface="Calibri" panose="020F0502020204030204" charset="0"/>
                      </a:endParaRPr>
                    </a:p>
                    <a:p>
                      <a:pPr algn="just"/>
                      <a:r>
                        <a:rPr lang="en-US" sz="1400" kern="1200" dirty="0">
                          <a:solidFill>
                            <a:schemeClr val="tx1"/>
                          </a:solidFill>
                          <a:latin typeface="Calibri" panose="020F0502020204030204" charset="0"/>
                          <a:ea typeface="+mn-ea"/>
                          <a:cs typeface="Calibri" panose="020F0502020204030204" charset="0"/>
                        </a:rPr>
                        <a:t>User _ name: The user name of the test user</a:t>
                      </a:r>
                      <a:endParaRPr lang="zh-CN" altLang="en-US" sz="1400" kern="1200" dirty="0">
                        <a:solidFill>
                          <a:schemeClr val="tx1"/>
                        </a:solidFill>
                        <a:latin typeface="Calibri" panose="020F0502020204030204" charset="0"/>
                        <a:ea typeface="+mn-ea"/>
                        <a:cs typeface="Calibri" panose="020F0502020204030204" charset="0"/>
                      </a:endParaRPr>
                    </a:p>
                    <a:p>
                      <a:pPr algn="just"/>
                      <a:r>
                        <a:rPr lang="en-US" sz="1400" kern="1200" dirty="0">
                          <a:solidFill>
                            <a:schemeClr val="tx1"/>
                          </a:solidFill>
                          <a:latin typeface="Calibri" panose="020F0502020204030204" charset="0"/>
                          <a:ea typeface="+mn-ea"/>
                          <a:cs typeface="Calibri" panose="020F0502020204030204" charset="0"/>
                        </a:rPr>
                        <a:t>User _ password: Test the user's password</a:t>
                      </a:r>
                      <a:endParaRPr lang="zh-CN" altLang="en-US" sz="1400" kern="1200" dirty="0">
                        <a:solidFill>
                          <a:schemeClr val="tx1"/>
                        </a:solidFill>
                        <a:latin typeface="Calibri" panose="020F0502020204030204" charset="0"/>
                        <a:ea typeface="+mn-ea"/>
                        <a:cs typeface="Calibri" panose="020F0502020204030204" charset="0"/>
                      </a:endParaRPr>
                    </a:p>
                    <a:p>
                      <a:pPr algn="just"/>
                      <a:r>
                        <a:rPr lang="en-US" sz="1400" kern="1200" dirty="0">
                          <a:solidFill>
                            <a:schemeClr val="tx1"/>
                          </a:solidFill>
                          <a:latin typeface="Calibri" panose="020F0502020204030204" charset="0"/>
                          <a:ea typeface="+mn-ea"/>
                          <a:cs typeface="Calibri" panose="020F0502020204030204" charset="0"/>
                        </a:rPr>
                        <a:t>User _ </a:t>
                      </a:r>
                      <a:r>
                        <a:rPr lang="en-US" sz="1400" kern="1200" dirty="0" err="1">
                          <a:solidFill>
                            <a:schemeClr val="tx1"/>
                          </a:solidFill>
                          <a:latin typeface="Calibri" panose="020F0502020204030204" charset="0"/>
                          <a:ea typeface="+mn-ea"/>
                          <a:cs typeface="Calibri" panose="020F0502020204030204" charset="0"/>
                        </a:rPr>
                        <a:t>loginState</a:t>
                      </a:r>
                      <a:r>
                        <a:rPr lang="en-US" sz="1400" kern="1200" dirty="0">
                          <a:solidFill>
                            <a:schemeClr val="tx1"/>
                          </a:solidFill>
                          <a:latin typeface="Calibri" panose="020F0502020204030204" charset="0"/>
                          <a:ea typeface="+mn-ea"/>
                          <a:cs typeface="Calibri" panose="020F0502020204030204" charset="0"/>
                        </a:rPr>
                        <a:t>: Test the login status of the user</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239143488"/>
                  </a:ext>
                </a:extLst>
              </a:tr>
              <a:tr h="467040">
                <a:tc>
                  <a:txBody>
                    <a:bodyPr/>
                    <a:lstStyle/>
                    <a:p>
                      <a:pPr algn="just"/>
                      <a:r>
                        <a:rPr lang="en-US" sz="1400" kern="1200" dirty="0">
                          <a:solidFill>
                            <a:schemeClr val="tx1"/>
                          </a:solidFill>
                          <a:latin typeface="Calibri" panose="020F0502020204030204" charset="0"/>
                          <a:ea typeface="+mn-ea"/>
                          <a:cs typeface="Calibri" panose="020F0502020204030204" charset="0"/>
                        </a:rPr>
                        <a:t>Output standard</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Verify that the HTTP response status code is 200</a:t>
                      </a:r>
                      <a:endParaRPr lang="zh-CN" altLang="en-US" sz="1400" kern="1200" dirty="0">
                        <a:solidFill>
                          <a:schemeClr val="tx1"/>
                        </a:solidFill>
                        <a:latin typeface="Calibri" panose="020F0502020204030204" charset="0"/>
                        <a:ea typeface="+mn-ea"/>
                        <a:cs typeface="Calibri" panose="020F0502020204030204" charset="0"/>
                      </a:endParaRPr>
                    </a:p>
                    <a:p>
                      <a:pPr algn="just"/>
                      <a:r>
                        <a:rPr lang="en-US" sz="1400" kern="1200" dirty="0">
                          <a:solidFill>
                            <a:schemeClr val="tx1"/>
                          </a:solidFill>
                          <a:latin typeface="Calibri" panose="020F0502020204030204" charset="0"/>
                          <a:ea typeface="+mn-ea"/>
                          <a:cs typeface="Calibri" panose="020F0502020204030204" charset="0"/>
                        </a:rPr>
                        <a:t>Verify that the response content contains the expected prompt message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2316941808"/>
                  </a:ext>
                </a:extLst>
              </a:tr>
            </a:tbl>
          </a:graphicData>
        </a:graphic>
      </p:graphicFrame>
      <p:graphicFrame>
        <p:nvGraphicFramePr>
          <p:cNvPr id="4" name="表格 3">
            <a:extLst>
              <a:ext uri="{FF2B5EF4-FFF2-40B4-BE49-F238E27FC236}">
                <a16:creationId xmlns:a16="http://schemas.microsoft.com/office/drawing/2014/main" id="{E4A6EC26-30B9-2756-4A13-1B7672812624}"/>
              </a:ext>
            </a:extLst>
          </p:cNvPr>
          <p:cNvGraphicFramePr>
            <a:graphicFrameLocks noGrp="1"/>
          </p:cNvGraphicFramePr>
          <p:nvPr>
            <p:extLst>
              <p:ext uri="{D42A27DB-BD31-4B8C-83A1-F6EECF244321}">
                <p14:modId xmlns:p14="http://schemas.microsoft.com/office/powerpoint/2010/main" val="156443039"/>
              </p:ext>
            </p:extLst>
          </p:nvPr>
        </p:nvGraphicFramePr>
        <p:xfrm>
          <a:off x="657226" y="3846777"/>
          <a:ext cx="10751342" cy="2728913"/>
        </p:xfrm>
        <a:graphic>
          <a:graphicData uri="http://schemas.openxmlformats.org/drawingml/2006/table">
            <a:tbl>
              <a:tblPr firstRow="1" firstCol="1" bandRow="1">
                <a:tableStyleId>{D7AC3CCA-C797-4891-BE02-D94E43425B78}</a:tableStyleId>
              </a:tblPr>
              <a:tblGrid>
                <a:gridCol w="892968">
                  <a:extLst>
                    <a:ext uri="{9D8B030D-6E8A-4147-A177-3AD203B41FA5}">
                      <a16:colId xmlns:a16="http://schemas.microsoft.com/office/drawing/2014/main" val="3700193631"/>
                    </a:ext>
                  </a:extLst>
                </a:gridCol>
                <a:gridCol w="2336006">
                  <a:extLst>
                    <a:ext uri="{9D8B030D-6E8A-4147-A177-3AD203B41FA5}">
                      <a16:colId xmlns:a16="http://schemas.microsoft.com/office/drawing/2014/main" val="3821423999"/>
                    </a:ext>
                  </a:extLst>
                </a:gridCol>
                <a:gridCol w="3051408">
                  <a:extLst>
                    <a:ext uri="{9D8B030D-6E8A-4147-A177-3AD203B41FA5}">
                      <a16:colId xmlns:a16="http://schemas.microsoft.com/office/drawing/2014/main" val="3194905146"/>
                    </a:ext>
                  </a:extLst>
                </a:gridCol>
                <a:gridCol w="4470960">
                  <a:extLst>
                    <a:ext uri="{9D8B030D-6E8A-4147-A177-3AD203B41FA5}">
                      <a16:colId xmlns:a16="http://schemas.microsoft.com/office/drawing/2014/main" val="2889957174"/>
                    </a:ext>
                  </a:extLst>
                </a:gridCol>
              </a:tblGrid>
              <a:tr h="310864">
                <a:tc>
                  <a:txBody>
                    <a:bodyPr/>
                    <a:lstStyle/>
                    <a:p>
                      <a:pPr algn="just"/>
                      <a:r>
                        <a:rPr lang="en-US" sz="1600" kern="1200" dirty="0">
                          <a:solidFill>
                            <a:schemeClr val="tx1"/>
                          </a:solidFill>
                          <a:latin typeface="Calibri" panose="020F0502020204030204" charset="0"/>
                          <a:ea typeface="+mn-ea"/>
                          <a:cs typeface="Calibri" panose="020F0502020204030204" charset="0"/>
                        </a:rPr>
                        <a:t>number</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test case</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input</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a:solidFill>
                            <a:schemeClr val="tx1"/>
                          </a:solidFill>
                          <a:latin typeface="Calibri" panose="020F0502020204030204" charset="0"/>
                          <a:ea typeface="+mn-ea"/>
                          <a:cs typeface="Calibri" panose="020F0502020204030204" charset="0"/>
                        </a:rPr>
                        <a:t>expected result</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803335684"/>
                  </a:ext>
                </a:extLst>
              </a:tr>
              <a:tr h="863729">
                <a:tc>
                  <a:txBody>
                    <a:bodyPr/>
                    <a:lstStyle/>
                    <a:p>
                      <a:pPr algn="just"/>
                      <a:r>
                        <a:rPr lang="en-US" sz="1400" kern="1200" dirty="0">
                          <a:solidFill>
                            <a:schemeClr val="tx1"/>
                          </a:solidFill>
                          <a:latin typeface="Calibri" panose="020F0502020204030204" charset="0"/>
                          <a:ea typeface="+mn-ea"/>
                          <a:cs typeface="Calibri" panose="020F0502020204030204" charset="0"/>
                        </a:rPr>
                        <a:t>1</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 The test login was successful</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Enter the correct user name, password, and login status.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The response status code is 200, and the response content contains the "login success" prompt message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835163622"/>
                  </a:ext>
                </a:extLst>
              </a:tr>
              <a:tr h="777160">
                <a:tc>
                  <a:txBody>
                    <a:bodyPr/>
                    <a:lstStyle/>
                    <a:p>
                      <a:pPr algn="just"/>
                      <a:r>
                        <a:rPr lang="en-US" sz="1400" kern="1200">
                          <a:solidFill>
                            <a:schemeClr val="tx1"/>
                          </a:solidFill>
                          <a:latin typeface="Calibri" panose="020F0502020204030204" charset="0"/>
                          <a:ea typeface="+mn-ea"/>
                          <a:cs typeface="Calibri" panose="020F0502020204030204" charset="0"/>
                        </a:rPr>
                        <a:t>2</a:t>
                      </a:r>
                      <a:endParaRPr lang="zh-CN" altLang="en-US" sz="14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a:solidFill>
                            <a:schemeClr val="tx1"/>
                          </a:solidFill>
                          <a:latin typeface="Calibri" panose="020F0502020204030204" charset="0"/>
                          <a:ea typeface="+mn-ea"/>
                          <a:cs typeface="Calibri" panose="020F0502020204030204" charset="0"/>
                        </a:rPr>
                        <a:t>Test password error</a:t>
                      </a:r>
                      <a:endParaRPr lang="zh-CN" altLang="en-US" sz="14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 Enter the correct user name, but the incorrect password and login status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The response status code is 200, and the response content contains the "User Password Error" prompt message.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3492489501"/>
                  </a:ext>
                </a:extLst>
              </a:tr>
              <a:tr h="777160">
                <a:tc>
                  <a:txBody>
                    <a:bodyPr/>
                    <a:lstStyle/>
                    <a:p>
                      <a:pPr algn="just"/>
                      <a:r>
                        <a:rPr lang="en-US" sz="1400" kern="1200" dirty="0">
                          <a:solidFill>
                            <a:schemeClr val="tx1"/>
                          </a:solidFill>
                          <a:latin typeface="Calibri" panose="020F0502020204030204" charset="0"/>
                          <a:ea typeface="+mn-ea"/>
                          <a:cs typeface="Calibri" panose="020F0502020204030204" charset="0"/>
                        </a:rPr>
                        <a:t>3</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a:solidFill>
                            <a:schemeClr val="tx1"/>
                          </a:solidFill>
                          <a:latin typeface="Calibri" panose="020F0502020204030204" charset="0"/>
                          <a:ea typeface="+mn-ea"/>
                          <a:cs typeface="Calibri" panose="020F0502020204030204" charset="0"/>
                        </a:rPr>
                        <a:t>Test user does not exist</a:t>
                      </a:r>
                      <a:endParaRPr lang="zh-CN" altLang="en-US" sz="14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 Enter a non-existing user name, arbitrary password, and login status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400" kern="1200" dirty="0">
                          <a:solidFill>
                            <a:schemeClr val="tx1"/>
                          </a:solidFill>
                          <a:latin typeface="Calibri" panose="020F0502020204030204" charset="0"/>
                          <a:ea typeface="+mn-ea"/>
                          <a:cs typeface="Calibri" panose="020F0502020204030204" charset="0"/>
                        </a:rPr>
                        <a:t>The response status code is 200, and the response content contains the "User Account does not exist" prompt message.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1261166614"/>
                  </a:ext>
                </a:extLst>
              </a:tr>
            </a:tbl>
          </a:graphicData>
        </a:graphic>
      </p:graphicFrame>
    </p:spTree>
    <p:extLst>
      <p:ext uri="{BB962C8B-B14F-4D97-AF65-F5344CB8AC3E}">
        <p14:creationId xmlns:p14="http://schemas.microsoft.com/office/powerpoint/2010/main" val="329454262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Test Plan</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5" name="文本框 4">
            <a:extLst>
              <a:ext uri="{FF2B5EF4-FFF2-40B4-BE49-F238E27FC236}">
                <a16:creationId xmlns:a16="http://schemas.microsoft.com/office/drawing/2014/main" id="{13BC46DC-2BD9-A43C-CBAD-2772CDC4A05D}"/>
              </a:ext>
            </a:extLst>
          </p:cNvPr>
          <p:cNvSpPr txBox="1"/>
          <p:nvPr/>
        </p:nvSpPr>
        <p:spPr>
          <a:xfrm>
            <a:off x="3891896" y="434155"/>
            <a:ext cx="6180792" cy="506292"/>
          </a:xfrm>
          <a:prstGeom prst="rect">
            <a:avLst/>
          </a:prstGeom>
          <a:noFill/>
        </p:spPr>
        <p:txBody>
          <a:bodyPr wrap="square" rtlCol="0">
            <a:spAutoFit/>
          </a:bodyPr>
          <a:lstStyle/>
          <a:p>
            <a:pPr>
              <a:lnSpc>
                <a:spcPct val="150000"/>
              </a:lnSpc>
            </a:pPr>
            <a:r>
              <a:rPr lang="en-US" altLang="zh-CN" sz="2000" dirty="0">
                <a:latin typeface="Calibri" panose="020F0502020204030204" charset="0"/>
                <a:cs typeface="Calibri" panose="020F0502020204030204" charset="0"/>
              </a:rPr>
              <a:t>Interface test——Movie ticketing</a:t>
            </a:r>
            <a:endParaRPr lang="zh-CN" altLang="zh-CN" sz="2000" dirty="0">
              <a:latin typeface="Calibri" panose="020F0502020204030204" charset="0"/>
              <a:cs typeface="Calibri" panose="020F0502020204030204" charset="0"/>
            </a:endParaRPr>
          </a:p>
        </p:txBody>
      </p:sp>
      <p:graphicFrame>
        <p:nvGraphicFramePr>
          <p:cNvPr id="3" name="表格 2">
            <a:extLst>
              <a:ext uri="{FF2B5EF4-FFF2-40B4-BE49-F238E27FC236}">
                <a16:creationId xmlns:a16="http://schemas.microsoft.com/office/drawing/2014/main" id="{45603289-679A-E979-430C-8EB0F8E90F43}"/>
              </a:ext>
            </a:extLst>
          </p:cNvPr>
          <p:cNvGraphicFramePr>
            <a:graphicFrameLocks noGrp="1"/>
          </p:cNvGraphicFramePr>
          <p:nvPr>
            <p:extLst>
              <p:ext uri="{D42A27DB-BD31-4B8C-83A1-F6EECF244321}">
                <p14:modId xmlns:p14="http://schemas.microsoft.com/office/powerpoint/2010/main" val="2049240011"/>
              </p:ext>
            </p:extLst>
          </p:nvPr>
        </p:nvGraphicFramePr>
        <p:xfrm>
          <a:off x="1368623" y="1207990"/>
          <a:ext cx="9454754" cy="2186704"/>
        </p:xfrm>
        <a:graphic>
          <a:graphicData uri="http://schemas.openxmlformats.org/drawingml/2006/table">
            <a:tbl>
              <a:tblPr firstRow="1" firstCol="1" bandRow="1">
                <a:tableStyleId>{9D7B26C5-4107-4FEC-AEDC-1716B250A1EF}</a:tableStyleId>
              </a:tblPr>
              <a:tblGrid>
                <a:gridCol w="3719334">
                  <a:extLst>
                    <a:ext uri="{9D8B030D-6E8A-4147-A177-3AD203B41FA5}">
                      <a16:colId xmlns:a16="http://schemas.microsoft.com/office/drawing/2014/main" val="1300958932"/>
                    </a:ext>
                  </a:extLst>
                </a:gridCol>
                <a:gridCol w="5735420">
                  <a:extLst>
                    <a:ext uri="{9D8B030D-6E8A-4147-A177-3AD203B41FA5}">
                      <a16:colId xmlns:a16="http://schemas.microsoft.com/office/drawing/2014/main" val="4026298354"/>
                    </a:ext>
                  </a:extLst>
                </a:gridCol>
              </a:tblGrid>
              <a:tr h="241122">
                <a:tc>
                  <a:txBody>
                    <a:bodyPr/>
                    <a:lstStyle/>
                    <a:p>
                      <a:pPr marL="0" algn="just" defTabSz="914400" rtl="0" eaLnBrk="1" latinLnBrk="0" hangingPunct="1"/>
                      <a:r>
                        <a:rPr lang="en-US" sz="1600" kern="1200" dirty="0">
                          <a:solidFill>
                            <a:schemeClr val="tx1"/>
                          </a:solidFill>
                          <a:latin typeface="Calibri" panose="020F0502020204030204" charset="0"/>
                          <a:ea typeface="+mn-ea"/>
                          <a:cs typeface="Calibri" panose="020F0502020204030204" charset="0"/>
                        </a:rPr>
                        <a:t>Field name</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just" defTabSz="914400" rtl="0" eaLnBrk="1" latinLnBrk="0" hangingPunct="1"/>
                      <a:r>
                        <a:rPr lang="en-US" sz="1600" kern="1200" dirty="0">
                          <a:solidFill>
                            <a:schemeClr val="tx1"/>
                          </a:solidFill>
                          <a:latin typeface="Calibri" panose="020F0502020204030204" charset="0"/>
                          <a:ea typeface="+mn-ea"/>
                          <a:cs typeface="Calibri" panose="020F0502020204030204" charset="0"/>
                        </a:rPr>
                        <a:t>description</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187758998"/>
                  </a:ext>
                </a:extLst>
              </a:tr>
              <a:tr h="241122">
                <a:tc>
                  <a:txBody>
                    <a:bodyPr/>
                    <a:lstStyle/>
                    <a:p>
                      <a:pPr algn="just"/>
                      <a:r>
                        <a:rPr lang="en-US" sz="1600" kern="1200" dirty="0">
                          <a:solidFill>
                            <a:schemeClr val="tx1"/>
                          </a:solidFill>
                          <a:latin typeface="Calibri" panose="020F0502020204030204" charset="0"/>
                          <a:ea typeface="+mn-ea"/>
                          <a:cs typeface="Calibri" panose="020F0502020204030204" charset="0"/>
                        </a:rPr>
                        <a:t>Test items</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Movie  ticketing function</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3931222565"/>
                  </a:ext>
                </a:extLst>
              </a:tr>
              <a:tr h="482244">
                <a:tc>
                  <a:txBody>
                    <a:bodyPr/>
                    <a:lstStyle/>
                    <a:p>
                      <a:pPr algn="just"/>
                      <a:r>
                        <a:rPr lang="en-US" sz="1600" kern="1200" dirty="0">
                          <a:solidFill>
                            <a:schemeClr val="tx1"/>
                          </a:solidFill>
                          <a:latin typeface="Calibri" panose="020F0502020204030204" charset="0"/>
                          <a:ea typeface="+mn-ea"/>
                          <a:cs typeface="Calibri" panose="020F0502020204030204" charset="0"/>
                        </a:rPr>
                        <a:t>Test environment requirements</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You can connect to the server normally</a:t>
                      </a:r>
                      <a:endParaRPr lang="zh-CN" altLang="en-US" sz="1600" kern="1200" dirty="0">
                        <a:solidFill>
                          <a:schemeClr val="tx1"/>
                        </a:solidFill>
                        <a:latin typeface="Calibri" panose="020F0502020204030204" charset="0"/>
                        <a:ea typeface="+mn-ea"/>
                        <a:cs typeface="Calibri" panose="020F0502020204030204" charset="0"/>
                      </a:endParaRPr>
                    </a:p>
                    <a:p>
                      <a:pPr algn="just"/>
                      <a:r>
                        <a:rPr lang="en-US" sz="1600" kern="1200" dirty="0">
                          <a:solidFill>
                            <a:schemeClr val="tx1"/>
                          </a:solidFill>
                          <a:latin typeface="Calibri" panose="020F0502020204030204" charset="0"/>
                          <a:ea typeface="+mn-ea"/>
                          <a:cs typeface="Calibri" panose="020F0502020204030204" charset="0"/>
                        </a:rPr>
                        <a:t>Software: IE 7.0 browser and above</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270130733"/>
                  </a:ext>
                </a:extLst>
              </a:tr>
              <a:tr h="346643">
                <a:tc>
                  <a:txBody>
                    <a:bodyPr/>
                    <a:lstStyle/>
                    <a:p>
                      <a:pPr algn="just"/>
                      <a:r>
                        <a:rPr lang="en-US" sz="1600" kern="1200" dirty="0">
                          <a:solidFill>
                            <a:schemeClr val="tx1"/>
                          </a:solidFill>
                          <a:latin typeface="Calibri" panose="020F0502020204030204" charset="0"/>
                          <a:ea typeface="+mn-ea"/>
                          <a:cs typeface="Calibri" panose="020F0502020204030204" charset="0"/>
                        </a:rPr>
                        <a:t>test method</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Unit testing was performed using an automated test framework</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772727667"/>
                  </a:ext>
                </a:extLst>
              </a:tr>
              <a:tr h="394190">
                <a:tc>
                  <a:txBody>
                    <a:bodyPr/>
                    <a:lstStyle/>
                    <a:p>
                      <a:pPr algn="just"/>
                      <a:r>
                        <a:rPr lang="en-US" sz="1600" kern="1200" dirty="0">
                          <a:solidFill>
                            <a:schemeClr val="tx1"/>
                          </a:solidFill>
                          <a:latin typeface="Calibri" panose="020F0502020204030204" charset="0"/>
                          <a:ea typeface="+mn-ea"/>
                          <a:cs typeface="Calibri" panose="020F0502020204030204" charset="0"/>
                        </a:rPr>
                        <a:t>Enter the instructions</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Provide a valid movie ID and the ticket purchase amount;</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239143488"/>
                  </a:ext>
                </a:extLst>
              </a:tr>
              <a:tr h="470511">
                <a:tc>
                  <a:txBody>
                    <a:bodyPr/>
                    <a:lstStyle/>
                    <a:p>
                      <a:pPr algn="just"/>
                      <a:r>
                        <a:rPr lang="en-US" sz="1600" kern="1200" dirty="0">
                          <a:solidFill>
                            <a:schemeClr val="tx1"/>
                          </a:solidFill>
                          <a:latin typeface="Calibri" panose="020F0502020204030204" charset="0"/>
                          <a:ea typeface="+mn-ea"/>
                          <a:cs typeface="Calibri" panose="020F0502020204030204" charset="0"/>
                        </a:rPr>
                        <a:t>Output standard</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The status codes and response data were returned as expected</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2316941808"/>
                  </a:ext>
                </a:extLst>
              </a:tr>
            </a:tbl>
          </a:graphicData>
        </a:graphic>
      </p:graphicFrame>
      <p:graphicFrame>
        <p:nvGraphicFramePr>
          <p:cNvPr id="4" name="表格 3">
            <a:extLst>
              <a:ext uri="{FF2B5EF4-FFF2-40B4-BE49-F238E27FC236}">
                <a16:creationId xmlns:a16="http://schemas.microsoft.com/office/drawing/2014/main" id="{E4A6EC26-30B9-2756-4A13-1B7672812624}"/>
              </a:ext>
            </a:extLst>
          </p:cNvPr>
          <p:cNvGraphicFramePr>
            <a:graphicFrameLocks noGrp="1"/>
          </p:cNvGraphicFramePr>
          <p:nvPr>
            <p:extLst>
              <p:ext uri="{D42A27DB-BD31-4B8C-83A1-F6EECF244321}">
                <p14:modId xmlns:p14="http://schemas.microsoft.com/office/powerpoint/2010/main" val="2834069024"/>
              </p:ext>
            </p:extLst>
          </p:nvPr>
        </p:nvGraphicFramePr>
        <p:xfrm>
          <a:off x="657068" y="3738546"/>
          <a:ext cx="10751342" cy="2728913"/>
        </p:xfrm>
        <a:graphic>
          <a:graphicData uri="http://schemas.openxmlformats.org/drawingml/2006/table">
            <a:tbl>
              <a:tblPr firstRow="1" firstCol="1" bandRow="1">
                <a:tableStyleId>{D7AC3CCA-C797-4891-BE02-D94E43425B78}</a:tableStyleId>
              </a:tblPr>
              <a:tblGrid>
                <a:gridCol w="1172777">
                  <a:extLst>
                    <a:ext uri="{9D8B030D-6E8A-4147-A177-3AD203B41FA5}">
                      <a16:colId xmlns:a16="http://schemas.microsoft.com/office/drawing/2014/main" val="3700193631"/>
                    </a:ext>
                  </a:extLst>
                </a:gridCol>
                <a:gridCol w="1901292">
                  <a:extLst>
                    <a:ext uri="{9D8B030D-6E8A-4147-A177-3AD203B41FA5}">
                      <a16:colId xmlns:a16="http://schemas.microsoft.com/office/drawing/2014/main" val="3821423999"/>
                    </a:ext>
                  </a:extLst>
                </a:gridCol>
                <a:gridCol w="3206313">
                  <a:extLst>
                    <a:ext uri="{9D8B030D-6E8A-4147-A177-3AD203B41FA5}">
                      <a16:colId xmlns:a16="http://schemas.microsoft.com/office/drawing/2014/main" val="3194905146"/>
                    </a:ext>
                  </a:extLst>
                </a:gridCol>
                <a:gridCol w="4470960">
                  <a:extLst>
                    <a:ext uri="{9D8B030D-6E8A-4147-A177-3AD203B41FA5}">
                      <a16:colId xmlns:a16="http://schemas.microsoft.com/office/drawing/2014/main" val="2889957174"/>
                    </a:ext>
                  </a:extLst>
                </a:gridCol>
              </a:tblGrid>
              <a:tr h="310864">
                <a:tc>
                  <a:txBody>
                    <a:bodyPr/>
                    <a:lstStyle/>
                    <a:p>
                      <a:pPr algn="just"/>
                      <a:r>
                        <a:rPr lang="en-US" sz="1600" kern="1200" dirty="0">
                          <a:solidFill>
                            <a:schemeClr val="tx1"/>
                          </a:solidFill>
                          <a:latin typeface="Calibri" panose="020F0502020204030204" charset="0"/>
                          <a:ea typeface="+mn-ea"/>
                          <a:cs typeface="Calibri" panose="020F0502020204030204" charset="0"/>
                        </a:rPr>
                        <a:t>number</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test case</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input</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a:solidFill>
                            <a:schemeClr val="tx1"/>
                          </a:solidFill>
                          <a:latin typeface="Calibri" panose="020F0502020204030204" charset="0"/>
                          <a:ea typeface="+mn-ea"/>
                          <a:cs typeface="Calibri" panose="020F0502020204030204" charset="0"/>
                        </a:rPr>
                        <a:t>expected result</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803335684"/>
                  </a:ext>
                </a:extLst>
              </a:tr>
              <a:tr h="863729">
                <a:tc>
                  <a:txBody>
                    <a:bodyPr/>
                    <a:lstStyle/>
                    <a:p>
                      <a:pPr algn="just"/>
                      <a:r>
                        <a:rPr lang="en-US" sz="1400" kern="1200" dirty="0">
                          <a:solidFill>
                            <a:schemeClr val="tx1"/>
                          </a:solidFill>
                          <a:latin typeface="Calibri" panose="020F0502020204030204" charset="0"/>
                          <a:ea typeface="+mn-ea"/>
                          <a:cs typeface="Calibri" panose="020F0502020204030204" charset="0"/>
                        </a:rPr>
                        <a:t>1</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600" kern="1200" dirty="0">
                          <a:solidFill>
                            <a:schemeClr val="tx1"/>
                          </a:solidFill>
                          <a:latin typeface="Calibri" panose="020F0502020204030204" charset="0"/>
                          <a:ea typeface="+mn-ea"/>
                          <a:cs typeface="Calibri" panose="020F0502020204030204" charset="0"/>
                        </a:rPr>
                        <a:t>Test of the successful purchase of movie tickets</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600" kern="1200" dirty="0">
                          <a:solidFill>
                            <a:schemeClr val="tx1"/>
                          </a:solidFill>
                          <a:latin typeface="Calibri" panose="020F0502020204030204" charset="0"/>
                          <a:ea typeface="+mn-ea"/>
                          <a:cs typeface="Calibri" panose="020F0502020204030204" charset="0"/>
                        </a:rPr>
                        <a:t>Valid movie ID and ticket purchase amount</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600" kern="1200">
                          <a:solidFill>
                            <a:schemeClr val="tx1"/>
                          </a:solidFill>
                          <a:latin typeface="Calibri" panose="020F0502020204030204" charset="0"/>
                          <a:ea typeface="+mn-ea"/>
                          <a:cs typeface="Calibri" panose="020F0502020204030204" charset="0"/>
                        </a:rPr>
                        <a:t>Return status code 201; the response data contains the movie ticket ID, price, and movie information</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835163622"/>
                  </a:ext>
                </a:extLst>
              </a:tr>
              <a:tr h="777160">
                <a:tc>
                  <a:txBody>
                    <a:bodyPr/>
                    <a:lstStyle/>
                    <a:p>
                      <a:pPr algn="just"/>
                      <a:r>
                        <a:rPr lang="en-US" sz="1400" kern="1200">
                          <a:solidFill>
                            <a:schemeClr val="tx1"/>
                          </a:solidFill>
                          <a:latin typeface="Calibri" panose="020F0502020204030204" charset="0"/>
                          <a:ea typeface="+mn-ea"/>
                          <a:cs typeface="Calibri" panose="020F0502020204030204" charset="0"/>
                        </a:rPr>
                        <a:t>2</a:t>
                      </a:r>
                      <a:endParaRPr lang="zh-CN" altLang="en-US" sz="14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600" kern="1200">
                          <a:solidFill>
                            <a:schemeClr val="tx1"/>
                          </a:solidFill>
                          <a:latin typeface="Calibri" panose="020F0502020204030204" charset="0"/>
                          <a:ea typeface="+mn-ea"/>
                          <a:cs typeface="Calibri" panose="020F0502020204030204" charset="0"/>
                        </a:rPr>
                        <a:t>Test for the case of purchasing a non-existent movie ID</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600" kern="1200">
                          <a:solidFill>
                            <a:schemeClr val="tx1"/>
                          </a:solidFill>
                          <a:latin typeface="Calibri" panose="020F0502020204030204" charset="0"/>
                          <a:ea typeface="+mn-ea"/>
                          <a:cs typeface="Calibri" panose="020F0502020204030204" charset="0"/>
                        </a:rPr>
                        <a:t>Nonexistent movie ID</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600" kern="1200">
                          <a:solidFill>
                            <a:schemeClr val="tx1"/>
                          </a:solidFill>
                          <a:latin typeface="Calibri" panose="020F0502020204030204" charset="0"/>
                          <a:ea typeface="+mn-ea"/>
                          <a:cs typeface="Calibri" panose="020F0502020204030204" charset="0"/>
                        </a:rPr>
                        <a:t>Return status code 400; response data contains error message "Invalid movie ID"</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3492489501"/>
                  </a:ext>
                </a:extLst>
              </a:tr>
              <a:tr h="777160">
                <a:tc>
                  <a:txBody>
                    <a:bodyPr/>
                    <a:lstStyle/>
                    <a:p>
                      <a:pPr algn="just"/>
                      <a:r>
                        <a:rPr lang="en-US" sz="1400" kern="1200" dirty="0">
                          <a:solidFill>
                            <a:schemeClr val="tx1"/>
                          </a:solidFill>
                          <a:latin typeface="Calibri" panose="020F0502020204030204" charset="0"/>
                          <a:ea typeface="+mn-ea"/>
                          <a:cs typeface="Calibri" panose="020F0502020204030204" charset="0"/>
                        </a:rPr>
                        <a:t>3</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600" kern="1200">
                          <a:solidFill>
                            <a:schemeClr val="tx1"/>
                          </a:solidFill>
                          <a:latin typeface="Calibri" panose="020F0502020204030204" charset="0"/>
                          <a:ea typeface="+mn-ea"/>
                          <a:cs typeface="Calibri" panose="020F0502020204030204" charset="0"/>
                        </a:rPr>
                        <a:t>Test the shortage of movie tickets purchased</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600" kern="1200">
                          <a:solidFill>
                            <a:schemeClr val="tx1"/>
                          </a:solidFill>
                          <a:latin typeface="Calibri" panose="020F0502020204030204" charset="0"/>
                          <a:ea typeface="+mn-ea"/>
                          <a:cs typeface="Calibri" panose="020F0502020204030204" charset="0"/>
                        </a:rPr>
                        <a:t>The ticket purchase amount is lower than the movie ticket price</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l"/>
                      <a:r>
                        <a:rPr lang="en-US" sz="1600" kern="1200" dirty="0">
                          <a:solidFill>
                            <a:schemeClr val="tx1"/>
                          </a:solidFill>
                          <a:latin typeface="Calibri" panose="020F0502020204030204" charset="0"/>
                          <a:ea typeface="+mn-ea"/>
                          <a:cs typeface="Calibri" panose="020F0502020204030204" charset="0"/>
                        </a:rPr>
                        <a:t>Return status code 400; response data contains error message "Insufficient funds"</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1261166614"/>
                  </a:ext>
                </a:extLst>
              </a:tr>
            </a:tbl>
          </a:graphicData>
        </a:graphic>
      </p:graphicFrame>
    </p:spTree>
    <p:extLst>
      <p:ext uri="{BB962C8B-B14F-4D97-AF65-F5344CB8AC3E}">
        <p14:creationId xmlns:p14="http://schemas.microsoft.com/office/powerpoint/2010/main" val="385813836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Test Plan</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5" name="文本框 4">
            <a:extLst>
              <a:ext uri="{FF2B5EF4-FFF2-40B4-BE49-F238E27FC236}">
                <a16:creationId xmlns:a16="http://schemas.microsoft.com/office/drawing/2014/main" id="{13BC46DC-2BD9-A43C-CBAD-2772CDC4A05D}"/>
              </a:ext>
            </a:extLst>
          </p:cNvPr>
          <p:cNvSpPr txBox="1"/>
          <p:nvPr/>
        </p:nvSpPr>
        <p:spPr>
          <a:xfrm>
            <a:off x="3891896" y="434155"/>
            <a:ext cx="6180792" cy="506292"/>
          </a:xfrm>
          <a:prstGeom prst="rect">
            <a:avLst/>
          </a:prstGeom>
          <a:noFill/>
        </p:spPr>
        <p:txBody>
          <a:bodyPr wrap="square" rtlCol="0">
            <a:spAutoFit/>
          </a:bodyPr>
          <a:lstStyle/>
          <a:p>
            <a:pPr>
              <a:lnSpc>
                <a:spcPct val="150000"/>
              </a:lnSpc>
            </a:pPr>
            <a:r>
              <a:rPr lang="en-US" altLang="zh-CN" sz="2000" dirty="0">
                <a:latin typeface="Calibri" panose="020F0502020204030204" charset="0"/>
                <a:cs typeface="Calibri" panose="020F0502020204030204" charset="0"/>
              </a:rPr>
              <a:t>Interface test——Adding movie reviews </a:t>
            </a:r>
            <a:endParaRPr lang="zh-CN" altLang="zh-CN" sz="2000" dirty="0">
              <a:latin typeface="Calibri" panose="020F0502020204030204" charset="0"/>
              <a:cs typeface="Calibri" panose="020F0502020204030204" charset="0"/>
            </a:endParaRPr>
          </a:p>
        </p:txBody>
      </p:sp>
      <p:graphicFrame>
        <p:nvGraphicFramePr>
          <p:cNvPr id="3" name="表格 2">
            <a:extLst>
              <a:ext uri="{FF2B5EF4-FFF2-40B4-BE49-F238E27FC236}">
                <a16:creationId xmlns:a16="http://schemas.microsoft.com/office/drawing/2014/main" id="{45603289-679A-E979-430C-8EB0F8E90F43}"/>
              </a:ext>
            </a:extLst>
          </p:cNvPr>
          <p:cNvGraphicFramePr>
            <a:graphicFrameLocks noGrp="1"/>
          </p:cNvGraphicFramePr>
          <p:nvPr>
            <p:extLst>
              <p:ext uri="{D42A27DB-BD31-4B8C-83A1-F6EECF244321}">
                <p14:modId xmlns:p14="http://schemas.microsoft.com/office/powerpoint/2010/main" val="2423859321"/>
              </p:ext>
            </p:extLst>
          </p:nvPr>
        </p:nvGraphicFramePr>
        <p:xfrm>
          <a:off x="1326723" y="1103741"/>
          <a:ext cx="9538554" cy="1796620"/>
        </p:xfrm>
        <a:graphic>
          <a:graphicData uri="http://schemas.openxmlformats.org/drawingml/2006/table">
            <a:tbl>
              <a:tblPr firstRow="1" firstCol="1" bandRow="1">
                <a:tableStyleId>{9D7B26C5-4107-4FEC-AEDC-1716B250A1EF}</a:tableStyleId>
              </a:tblPr>
              <a:tblGrid>
                <a:gridCol w="3477628">
                  <a:extLst>
                    <a:ext uri="{9D8B030D-6E8A-4147-A177-3AD203B41FA5}">
                      <a16:colId xmlns:a16="http://schemas.microsoft.com/office/drawing/2014/main" val="1300958932"/>
                    </a:ext>
                  </a:extLst>
                </a:gridCol>
                <a:gridCol w="6060926">
                  <a:extLst>
                    <a:ext uri="{9D8B030D-6E8A-4147-A177-3AD203B41FA5}">
                      <a16:colId xmlns:a16="http://schemas.microsoft.com/office/drawing/2014/main" val="4026298354"/>
                    </a:ext>
                  </a:extLst>
                </a:gridCol>
              </a:tblGrid>
              <a:tr h="220533">
                <a:tc>
                  <a:txBody>
                    <a:bodyPr/>
                    <a:lstStyle/>
                    <a:p>
                      <a:pPr marL="0" algn="just" defTabSz="914400" rtl="0" eaLnBrk="1" latinLnBrk="0" hangingPunct="1"/>
                      <a:r>
                        <a:rPr lang="en-US" sz="1400" kern="1200" dirty="0">
                          <a:solidFill>
                            <a:schemeClr val="tx1"/>
                          </a:solidFill>
                          <a:latin typeface="Calibri" panose="020F0502020204030204" charset="0"/>
                          <a:ea typeface="+mn-ea"/>
                          <a:cs typeface="Calibri" panose="020F0502020204030204" charset="0"/>
                        </a:rPr>
                        <a:t>Field name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just" defTabSz="914400" rtl="0" eaLnBrk="1" latinLnBrk="0" hangingPunct="1"/>
                      <a:r>
                        <a:rPr lang="en-US" sz="1400" kern="1200" dirty="0">
                          <a:solidFill>
                            <a:schemeClr val="tx1"/>
                          </a:solidFill>
                          <a:latin typeface="Calibri" panose="020F0502020204030204" charset="0"/>
                          <a:ea typeface="+mn-ea"/>
                          <a:cs typeface="Calibri" panose="020F0502020204030204" charset="0"/>
                        </a:rPr>
                        <a:t>description</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187758998"/>
                  </a:ext>
                </a:extLst>
              </a:tr>
              <a:tr h="220533">
                <a:tc>
                  <a:txBody>
                    <a:bodyPr/>
                    <a:lstStyle/>
                    <a:p>
                      <a:pPr algn="just"/>
                      <a:r>
                        <a:rPr lang="en-US" sz="1400" kern="1200" dirty="0">
                          <a:solidFill>
                            <a:schemeClr val="tx1"/>
                          </a:solidFill>
                          <a:latin typeface="Calibri" panose="020F0502020204030204" charset="0"/>
                          <a:ea typeface="+mn-ea"/>
                          <a:cs typeface="Calibri" panose="020F0502020204030204" charset="0"/>
                        </a:rPr>
                        <a:t>Test items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altLang="zh-CN" sz="1400" kern="1200" dirty="0">
                          <a:solidFill>
                            <a:schemeClr val="tx1"/>
                          </a:solidFill>
                          <a:latin typeface="Calibri" panose="020F0502020204030204" charset="0"/>
                          <a:ea typeface="+mn-ea"/>
                          <a:cs typeface="Calibri" panose="020F0502020204030204" charset="0"/>
                        </a:rPr>
                        <a:t>Adding movie reviews </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3931222565"/>
                  </a:ext>
                </a:extLst>
              </a:tr>
              <a:tr h="441067">
                <a:tc>
                  <a:txBody>
                    <a:bodyPr/>
                    <a:lstStyle/>
                    <a:p>
                      <a:pPr algn="just"/>
                      <a:r>
                        <a:rPr lang="en-US" sz="1400" kern="1200" dirty="0">
                          <a:solidFill>
                            <a:schemeClr val="tx1"/>
                          </a:solidFill>
                          <a:latin typeface="Calibri" panose="020F0502020204030204" charset="0"/>
                          <a:ea typeface="+mn-ea"/>
                          <a:cs typeface="Calibri" panose="020F0502020204030204" charset="0"/>
                        </a:rPr>
                        <a:t>Test environment requirements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You can connect to the server normally</a:t>
                      </a:r>
                      <a:endParaRPr lang="zh-CN" altLang="en-US" sz="1400" kern="1200" dirty="0">
                        <a:solidFill>
                          <a:schemeClr val="tx1"/>
                        </a:solidFill>
                        <a:latin typeface="Calibri" panose="020F0502020204030204" charset="0"/>
                        <a:ea typeface="+mn-ea"/>
                        <a:cs typeface="Calibri" panose="020F0502020204030204" charset="0"/>
                      </a:endParaRPr>
                    </a:p>
                    <a:p>
                      <a:pPr algn="just"/>
                      <a:r>
                        <a:rPr lang="en-US" sz="1400" kern="1200" dirty="0">
                          <a:solidFill>
                            <a:schemeClr val="tx1"/>
                          </a:solidFill>
                          <a:latin typeface="Calibri" panose="020F0502020204030204" charset="0"/>
                          <a:ea typeface="+mn-ea"/>
                          <a:cs typeface="Calibri" panose="020F0502020204030204" charset="0"/>
                        </a:rPr>
                        <a:t>Software: IE 7.0 browser and above</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270130733"/>
                  </a:ext>
                </a:extLst>
              </a:tr>
              <a:tr h="220533">
                <a:tc>
                  <a:txBody>
                    <a:bodyPr/>
                    <a:lstStyle/>
                    <a:p>
                      <a:pPr algn="just"/>
                      <a:r>
                        <a:rPr lang="en-US" sz="1400" kern="1200" dirty="0">
                          <a:solidFill>
                            <a:schemeClr val="tx1"/>
                          </a:solidFill>
                          <a:latin typeface="Calibri" panose="020F0502020204030204" charset="0"/>
                          <a:ea typeface="+mn-ea"/>
                          <a:cs typeface="Calibri" panose="020F0502020204030204" charset="0"/>
                        </a:rPr>
                        <a:t>test method</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Unit testing was performed using an automated test framework</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772727667"/>
                  </a:ext>
                </a:extLst>
              </a:tr>
              <a:tr h="237781">
                <a:tc>
                  <a:txBody>
                    <a:bodyPr/>
                    <a:lstStyle/>
                    <a:p>
                      <a:pPr algn="just"/>
                      <a:r>
                        <a:rPr lang="en-US" sz="1400" kern="1200" dirty="0">
                          <a:solidFill>
                            <a:schemeClr val="tx1"/>
                          </a:solidFill>
                          <a:latin typeface="Calibri" panose="020F0502020204030204" charset="0"/>
                          <a:ea typeface="+mn-ea"/>
                          <a:cs typeface="Calibri" panose="020F0502020204030204" charset="0"/>
                        </a:rPr>
                        <a:t>Enter the instructions</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Movie ID, review user information, review content</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4239143488"/>
                  </a:ext>
                </a:extLst>
              </a:tr>
              <a:tr h="456173">
                <a:tc>
                  <a:txBody>
                    <a:bodyPr/>
                    <a:lstStyle/>
                    <a:p>
                      <a:pPr algn="just"/>
                      <a:r>
                        <a:rPr lang="en-US" sz="1400" kern="1200" dirty="0">
                          <a:solidFill>
                            <a:schemeClr val="tx1"/>
                          </a:solidFill>
                          <a:latin typeface="Calibri" panose="020F0502020204030204" charset="0"/>
                          <a:ea typeface="+mn-ea"/>
                          <a:cs typeface="Calibri" panose="020F0502020204030204" charset="0"/>
                        </a:rPr>
                        <a:t>Output standard</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400" kern="1200" dirty="0">
                          <a:solidFill>
                            <a:schemeClr val="tx1"/>
                          </a:solidFill>
                          <a:latin typeface="Calibri" panose="020F0502020204030204" charset="0"/>
                          <a:ea typeface="+mn-ea"/>
                          <a:cs typeface="Calibri" panose="020F0502020204030204" charset="0"/>
                        </a:rPr>
                        <a:t>Successfully added comment, return status code 200, return value of "1";</a:t>
                      </a:r>
                      <a:endParaRPr lang="zh-CN" altLang="en-US" sz="1400" kern="1200" dirty="0">
                        <a:solidFill>
                          <a:schemeClr val="tx1"/>
                        </a:solidFill>
                        <a:latin typeface="Calibri" panose="020F0502020204030204" charset="0"/>
                        <a:ea typeface="+mn-ea"/>
                        <a:cs typeface="Calibri" panose="020F0502020204030204" charset="0"/>
                      </a:endParaRPr>
                    </a:p>
                    <a:p>
                      <a:pPr algn="just"/>
                      <a:r>
                        <a:rPr lang="en-US" sz="1400" kern="1200" dirty="0">
                          <a:solidFill>
                            <a:schemeClr val="tx1"/>
                          </a:solidFill>
                          <a:latin typeface="Calibri" panose="020F0502020204030204" charset="0"/>
                          <a:ea typeface="+mn-ea"/>
                          <a:cs typeface="Calibri" panose="020F0502020204030204" charset="0"/>
                        </a:rPr>
                        <a:t>Add comment failed, return status code 200 with return value "0"</a:t>
                      </a:r>
                      <a:endParaRPr lang="zh-CN" altLang="en-US" sz="14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2316941808"/>
                  </a:ext>
                </a:extLst>
              </a:tr>
            </a:tbl>
          </a:graphicData>
        </a:graphic>
      </p:graphicFrame>
      <p:graphicFrame>
        <p:nvGraphicFramePr>
          <p:cNvPr id="4" name="表格 3">
            <a:extLst>
              <a:ext uri="{FF2B5EF4-FFF2-40B4-BE49-F238E27FC236}">
                <a16:creationId xmlns:a16="http://schemas.microsoft.com/office/drawing/2014/main" id="{E4A6EC26-30B9-2756-4A13-1B7672812624}"/>
              </a:ext>
            </a:extLst>
          </p:cNvPr>
          <p:cNvGraphicFramePr>
            <a:graphicFrameLocks noGrp="1"/>
          </p:cNvGraphicFramePr>
          <p:nvPr>
            <p:extLst>
              <p:ext uri="{D42A27DB-BD31-4B8C-83A1-F6EECF244321}">
                <p14:modId xmlns:p14="http://schemas.microsoft.com/office/powerpoint/2010/main" val="1797294088"/>
              </p:ext>
            </p:extLst>
          </p:nvPr>
        </p:nvGraphicFramePr>
        <p:xfrm>
          <a:off x="495143" y="3145100"/>
          <a:ext cx="11071700" cy="3576432"/>
        </p:xfrm>
        <a:graphic>
          <a:graphicData uri="http://schemas.openxmlformats.org/drawingml/2006/table">
            <a:tbl>
              <a:tblPr firstRow="1" firstCol="1" bandRow="1">
                <a:tableStyleId>{D7AC3CCA-C797-4891-BE02-D94E43425B78}</a:tableStyleId>
              </a:tblPr>
              <a:tblGrid>
                <a:gridCol w="982900">
                  <a:extLst>
                    <a:ext uri="{9D8B030D-6E8A-4147-A177-3AD203B41FA5}">
                      <a16:colId xmlns:a16="http://schemas.microsoft.com/office/drawing/2014/main" val="3700193631"/>
                    </a:ext>
                  </a:extLst>
                </a:gridCol>
                <a:gridCol w="2182768">
                  <a:extLst>
                    <a:ext uri="{9D8B030D-6E8A-4147-A177-3AD203B41FA5}">
                      <a16:colId xmlns:a16="http://schemas.microsoft.com/office/drawing/2014/main" val="3821423999"/>
                    </a:ext>
                  </a:extLst>
                </a:gridCol>
                <a:gridCol w="3301852">
                  <a:extLst>
                    <a:ext uri="{9D8B030D-6E8A-4147-A177-3AD203B41FA5}">
                      <a16:colId xmlns:a16="http://schemas.microsoft.com/office/drawing/2014/main" val="3194905146"/>
                    </a:ext>
                  </a:extLst>
                </a:gridCol>
                <a:gridCol w="4604180">
                  <a:extLst>
                    <a:ext uri="{9D8B030D-6E8A-4147-A177-3AD203B41FA5}">
                      <a16:colId xmlns:a16="http://schemas.microsoft.com/office/drawing/2014/main" val="2889957174"/>
                    </a:ext>
                  </a:extLst>
                </a:gridCol>
              </a:tblGrid>
              <a:tr h="214850">
                <a:tc>
                  <a:txBody>
                    <a:bodyPr/>
                    <a:lstStyle/>
                    <a:p>
                      <a:pPr algn="just"/>
                      <a:r>
                        <a:rPr lang="en-US" sz="1600" kern="1200" dirty="0">
                          <a:solidFill>
                            <a:schemeClr val="tx1"/>
                          </a:solidFill>
                          <a:latin typeface="Calibri" panose="020F0502020204030204" charset="0"/>
                          <a:ea typeface="+mn-ea"/>
                          <a:cs typeface="Calibri" panose="020F0502020204030204" charset="0"/>
                        </a:rPr>
                        <a:t>number</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test case</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dirty="0">
                          <a:solidFill>
                            <a:schemeClr val="tx1"/>
                          </a:solidFill>
                          <a:latin typeface="Calibri" panose="020F0502020204030204" charset="0"/>
                          <a:ea typeface="+mn-ea"/>
                          <a:cs typeface="Calibri" panose="020F0502020204030204" charset="0"/>
                        </a:rPr>
                        <a:t>input</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algn="just"/>
                      <a:r>
                        <a:rPr lang="en-US" sz="1600" kern="1200">
                          <a:solidFill>
                            <a:schemeClr val="tx1"/>
                          </a:solidFill>
                          <a:latin typeface="Calibri" panose="020F0502020204030204" charset="0"/>
                          <a:ea typeface="+mn-ea"/>
                          <a:cs typeface="Calibri" panose="020F0502020204030204" charset="0"/>
                        </a:rPr>
                        <a:t>expected result</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803335684"/>
                  </a:ext>
                </a:extLst>
              </a:tr>
              <a:tr h="493481">
                <a:tc>
                  <a:txBody>
                    <a:bodyPr/>
                    <a:lstStyle/>
                    <a:p>
                      <a:pPr algn="just"/>
                      <a:r>
                        <a:rPr lang="en-US" sz="1600" kern="1200" dirty="0">
                          <a:solidFill>
                            <a:schemeClr val="tx1"/>
                          </a:solidFill>
                          <a:latin typeface="Calibri" panose="020F0502020204030204" charset="0"/>
                          <a:ea typeface="+mn-ea"/>
                          <a:cs typeface="Calibri" panose="020F0502020204030204" charset="0"/>
                        </a:rPr>
                        <a:t>1</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dirty="0">
                          <a:solidFill>
                            <a:schemeClr val="tx1"/>
                          </a:solidFill>
                          <a:latin typeface="Calibri" panose="020F0502020204030204" charset="0"/>
                          <a:ea typeface="+mn-ea"/>
                          <a:cs typeface="Calibri" panose="020F0502020204030204" charset="0"/>
                        </a:rPr>
                        <a:t>Add comments normally</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dirty="0">
                          <a:solidFill>
                            <a:schemeClr val="tx1"/>
                          </a:solidFill>
                          <a:latin typeface="Calibri" panose="020F0502020204030204" charset="0"/>
                          <a:ea typeface="+mn-ea"/>
                          <a:cs typeface="Calibri" panose="020F0502020204030204" charset="0"/>
                        </a:rPr>
                        <a:t>Movie ID, review user information, review content</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a:solidFill>
                            <a:schemeClr val="tx1"/>
                          </a:solidFill>
                          <a:latin typeface="Calibri" panose="020F0502020204030204" charset="0"/>
                          <a:ea typeface="+mn-ea"/>
                          <a:cs typeface="Calibri" panose="020F0502020204030204" charset="0"/>
                        </a:rPr>
                        <a:t>Successfully added successfully returned status code 200 with return value "1"</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835163622"/>
                  </a:ext>
                </a:extLst>
              </a:tr>
              <a:tr h="644551">
                <a:tc>
                  <a:txBody>
                    <a:bodyPr/>
                    <a:lstStyle/>
                    <a:p>
                      <a:pPr algn="just"/>
                      <a:r>
                        <a:rPr lang="en-US" sz="1600" kern="1200">
                          <a:solidFill>
                            <a:schemeClr val="tx1"/>
                          </a:solidFill>
                          <a:latin typeface="Calibri" panose="020F0502020204030204" charset="0"/>
                          <a:ea typeface="+mn-ea"/>
                          <a:cs typeface="Calibri" panose="020F0502020204030204" charset="0"/>
                        </a:rPr>
                        <a:t>2</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dirty="0">
                          <a:solidFill>
                            <a:schemeClr val="tx1"/>
                          </a:solidFill>
                          <a:latin typeface="Calibri" panose="020F0502020204030204" charset="0"/>
                          <a:ea typeface="+mn-ea"/>
                          <a:cs typeface="Calibri" panose="020F0502020204030204" charset="0"/>
                        </a:rPr>
                        <a:t>Missing information when adding comments</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dirty="0">
                          <a:solidFill>
                            <a:schemeClr val="tx1"/>
                          </a:solidFill>
                          <a:latin typeface="Calibri" panose="020F0502020204030204" charset="0"/>
                          <a:ea typeface="+mn-ea"/>
                          <a:cs typeface="Calibri" panose="020F0502020204030204" charset="0"/>
                        </a:rPr>
                        <a:t>Movie ID, lack of review user information or comment content</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dirty="0">
                          <a:solidFill>
                            <a:schemeClr val="tx1"/>
                          </a:solidFill>
                          <a:latin typeface="Calibri" panose="020F0502020204030204" charset="0"/>
                          <a:ea typeface="+mn-ea"/>
                          <a:cs typeface="Calibri" panose="020F0502020204030204" charset="0"/>
                        </a:rPr>
                        <a:t>Add comment failed, return status code 200 with return value "0"</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3492489501"/>
                  </a:ext>
                </a:extLst>
              </a:tr>
              <a:tr h="644551">
                <a:tc>
                  <a:txBody>
                    <a:bodyPr/>
                    <a:lstStyle/>
                    <a:p>
                      <a:pPr algn="just"/>
                      <a:r>
                        <a:rPr lang="en-US" sz="1600" kern="1200" dirty="0">
                          <a:solidFill>
                            <a:schemeClr val="tx1"/>
                          </a:solidFill>
                          <a:latin typeface="Calibri" panose="020F0502020204030204" charset="0"/>
                          <a:ea typeface="+mn-ea"/>
                          <a:cs typeface="Calibri" panose="020F0502020204030204" charset="0"/>
                        </a:rPr>
                        <a:t>3</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dirty="0">
                          <a:solidFill>
                            <a:schemeClr val="tx1"/>
                          </a:solidFill>
                          <a:latin typeface="Calibri" panose="020F0502020204030204" charset="0"/>
                          <a:ea typeface="+mn-ea"/>
                          <a:cs typeface="Calibri" panose="020F0502020204030204" charset="0"/>
                        </a:rPr>
                        <a:t>Invalid movie ID</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dirty="0">
                          <a:solidFill>
                            <a:schemeClr val="tx1"/>
                          </a:solidFill>
                          <a:latin typeface="Calibri" panose="020F0502020204030204" charset="0"/>
                          <a:ea typeface="+mn-ea"/>
                          <a:cs typeface="Calibri" panose="020F0502020204030204" charset="0"/>
                        </a:rPr>
                        <a:t>Invalid movie ID, comment on the user information, comment on the content</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a:solidFill>
                            <a:schemeClr val="tx1"/>
                          </a:solidFill>
                          <a:latin typeface="Calibri" panose="020F0502020204030204" charset="0"/>
                          <a:ea typeface="+mn-ea"/>
                          <a:cs typeface="Calibri" panose="020F0502020204030204" charset="0"/>
                        </a:rPr>
                        <a:t>Add comment failed, return status code 200 with return value "0"</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1261166614"/>
                  </a:ext>
                </a:extLst>
              </a:tr>
              <a:tr h="644551">
                <a:tc>
                  <a:txBody>
                    <a:bodyPr/>
                    <a:lstStyle/>
                    <a:p>
                      <a:pPr algn="just"/>
                      <a:r>
                        <a:rPr lang="en-US" altLang="zh-CN" sz="1600" kern="1200" dirty="0">
                          <a:solidFill>
                            <a:schemeClr val="tx1"/>
                          </a:solidFill>
                          <a:latin typeface="Calibri" panose="020F0502020204030204" charset="0"/>
                          <a:ea typeface="+mn-ea"/>
                          <a:cs typeface="Calibri" panose="020F0502020204030204" charset="0"/>
                        </a:rPr>
                        <a:t>4</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a:solidFill>
                            <a:schemeClr val="tx1"/>
                          </a:solidFill>
                          <a:latin typeface="Calibri" panose="020F0502020204030204" charset="0"/>
                          <a:ea typeface="+mn-ea"/>
                          <a:cs typeface="Calibri" panose="020F0502020204030204" charset="0"/>
                        </a:rPr>
                        <a:t>Server connection was abnormal</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dirty="0">
                          <a:solidFill>
                            <a:schemeClr val="tx1"/>
                          </a:solidFill>
                          <a:latin typeface="Calibri" panose="020F0502020204030204" charset="0"/>
                          <a:ea typeface="+mn-ea"/>
                          <a:cs typeface="Calibri" panose="020F0502020204030204" charset="0"/>
                        </a:rPr>
                        <a:t>Movie ID, comment user information, comment content, cannot be connected to the server</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dirty="0">
                          <a:solidFill>
                            <a:schemeClr val="tx1"/>
                          </a:solidFill>
                          <a:latin typeface="Calibri" panose="020F0502020204030204" charset="0"/>
                          <a:ea typeface="+mn-ea"/>
                          <a:cs typeface="Calibri" panose="020F0502020204030204" charset="0"/>
                        </a:rPr>
                        <a:t>Add comment failed, returned status code 500 or failed to connect to the server error message</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61999611"/>
                  </a:ext>
                </a:extLst>
              </a:tr>
              <a:tr h="644551">
                <a:tc>
                  <a:txBody>
                    <a:bodyPr/>
                    <a:lstStyle/>
                    <a:p>
                      <a:pPr algn="just"/>
                      <a:r>
                        <a:rPr lang="en-US" altLang="zh-CN" sz="1600" kern="1200" dirty="0">
                          <a:solidFill>
                            <a:schemeClr val="tx1"/>
                          </a:solidFill>
                          <a:latin typeface="Calibri" panose="020F0502020204030204" charset="0"/>
                          <a:ea typeface="+mn-ea"/>
                          <a:cs typeface="Calibri" panose="020F0502020204030204" charset="0"/>
                        </a:rPr>
                        <a:t>5</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a:solidFill>
                            <a:schemeClr val="tx1"/>
                          </a:solidFill>
                          <a:latin typeface="Calibri" panose="020F0502020204030204" charset="0"/>
                          <a:ea typeface="+mn-ea"/>
                          <a:cs typeface="Calibri" panose="020F0502020204030204" charset="0"/>
                        </a:rPr>
                        <a:t>Enter a comment with an illegal character</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a:solidFill>
                            <a:schemeClr val="tx1"/>
                          </a:solidFill>
                          <a:latin typeface="Calibri" panose="020F0502020204030204" charset="0"/>
                          <a:ea typeface="+mn-ea"/>
                          <a:cs typeface="Calibri" panose="020F0502020204030204" charset="0"/>
                        </a:rPr>
                        <a:t>Movie ID, review user information, comments containing illegal characters</a:t>
                      </a:r>
                      <a:endParaRPr lang="zh-CN" altLang="en-US" sz="1600" kern="1200">
                        <a:solidFill>
                          <a:schemeClr val="tx1"/>
                        </a:solidFill>
                        <a:latin typeface="Calibri" panose="020F0502020204030204" charset="0"/>
                        <a:ea typeface="+mn-ea"/>
                        <a:cs typeface="Calibri" panose="020F0502020204030204" charset="0"/>
                      </a:endParaRPr>
                    </a:p>
                  </a:txBody>
                  <a:tcPr marL="68580" marR="68580" marT="0" marB="0"/>
                </a:tc>
                <a:tc>
                  <a:txBody>
                    <a:bodyPr/>
                    <a:lstStyle/>
                    <a:p>
                      <a:pPr marL="0" algn="l" defTabSz="914400" rtl="0" eaLnBrk="1" latinLnBrk="0" hangingPunct="1"/>
                      <a:r>
                        <a:rPr lang="en-US" sz="1600" kern="1200" dirty="0">
                          <a:solidFill>
                            <a:schemeClr val="tx1"/>
                          </a:solidFill>
                          <a:latin typeface="Calibri" panose="020F0502020204030204" charset="0"/>
                          <a:ea typeface="+mn-ea"/>
                          <a:cs typeface="Calibri" panose="020F0502020204030204" charset="0"/>
                        </a:rPr>
                        <a:t>Add comment failed, return status code 200 with return value "0"</a:t>
                      </a:r>
                      <a:endParaRPr lang="zh-CN" altLang="en-US" sz="1600" kern="1200" dirty="0">
                        <a:solidFill>
                          <a:schemeClr val="tx1"/>
                        </a:solidFill>
                        <a:latin typeface="Calibri" panose="020F0502020204030204" charset="0"/>
                        <a:ea typeface="+mn-ea"/>
                        <a:cs typeface="Calibri" panose="020F0502020204030204" charset="0"/>
                      </a:endParaRPr>
                    </a:p>
                  </a:txBody>
                  <a:tcPr marL="68580" marR="68580" marT="0" marB="0"/>
                </a:tc>
                <a:extLst>
                  <a:ext uri="{0D108BD9-81ED-4DB2-BD59-A6C34878D82A}">
                    <a16:rowId xmlns:a16="http://schemas.microsoft.com/office/drawing/2014/main" val="2970486761"/>
                  </a:ext>
                </a:extLst>
              </a:tr>
            </a:tbl>
          </a:graphicData>
        </a:graphic>
      </p:graphicFrame>
    </p:spTree>
    <p:extLst>
      <p:ext uri="{BB962C8B-B14F-4D97-AF65-F5344CB8AC3E}">
        <p14:creationId xmlns:p14="http://schemas.microsoft.com/office/powerpoint/2010/main" val="2465004244"/>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Test Plan</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5" name="文本框 4">
            <a:extLst>
              <a:ext uri="{FF2B5EF4-FFF2-40B4-BE49-F238E27FC236}">
                <a16:creationId xmlns:a16="http://schemas.microsoft.com/office/drawing/2014/main" id="{13BC46DC-2BD9-A43C-CBAD-2772CDC4A05D}"/>
              </a:ext>
            </a:extLst>
          </p:cNvPr>
          <p:cNvSpPr txBox="1"/>
          <p:nvPr/>
        </p:nvSpPr>
        <p:spPr>
          <a:xfrm>
            <a:off x="4101927" y="434155"/>
            <a:ext cx="3985157" cy="515050"/>
          </a:xfrm>
          <a:prstGeom prst="rect">
            <a:avLst/>
          </a:prstGeom>
          <a:noFill/>
        </p:spPr>
        <p:txBody>
          <a:bodyPr wrap="square" rtlCol="0">
            <a:spAutoFit/>
          </a:bodyPr>
          <a:lstStyle/>
          <a:p>
            <a:pPr>
              <a:lnSpc>
                <a:spcPct val="150000"/>
              </a:lnSpc>
            </a:pPr>
            <a:r>
              <a:rPr lang="en-US" altLang="zh-CN" sz="2000" dirty="0">
                <a:latin typeface="Calibri" panose="020F0502020204030204" charset="0"/>
                <a:cs typeface="Calibri" panose="020F0502020204030204" charset="0"/>
              </a:rPr>
              <a:t>Test Plan Risk List</a:t>
            </a:r>
            <a:endParaRPr lang="zh-CN" altLang="zh-CN" sz="2000" dirty="0">
              <a:latin typeface="Calibri" panose="020F0502020204030204" charset="0"/>
              <a:cs typeface="Calibri" panose="020F0502020204030204" charset="0"/>
            </a:endParaRPr>
          </a:p>
        </p:txBody>
      </p:sp>
      <p:graphicFrame>
        <p:nvGraphicFramePr>
          <p:cNvPr id="6" name="表格 5">
            <a:extLst>
              <a:ext uri="{FF2B5EF4-FFF2-40B4-BE49-F238E27FC236}">
                <a16:creationId xmlns:a16="http://schemas.microsoft.com/office/drawing/2014/main" id="{504C4AFB-8D87-58E0-16E7-4ED4EF485AB5}"/>
              </a:ext>
            </a:extLst>
          </p:cNvPr>
          <p:cNvGraphicFramePr>
            <a:graphicFrameLocks noGrp="1"/>
          </p:cNvGraphicFramePr>
          <p:nvPr>
            <p:extLst>
              <p:ext uri="{D42A27DB-BD31-4B8C-83A1-F6EECF244321}">
                <p14:modId xmlns:p14="http://schemas.microsoft.com/office/powerpoint/2010/main" val="3033976104"/>
              </p:ext>
            </p:extLst>
          </p:nvPr>
        </p:nvGraphicFramePr>
        <p:xfrm>
          <a:off x="723450" y="1294205"/>
          <a:ext cx="10742109" cy="5218794"/>
        </p:xfrm>
        <a:graphic>
          <a:graphicData uri="http://schemas.openxmlformats.org/drawingml/2006/table">
            <a:tbl>
              <a:tblPr firstRow="1" firstCol="1" bandRow="1">
                <a:tableStyleId>{8EC20E35-A176-4012-BC5E-935CFFF8708E}</a:tableStyleId>
              </a:tblPr>
              <a:tblGrid>
                <a:gridCol w="905323">
                  <a:extLst>
                    <a:ext uri="{9D8B030D-6E8A-4147-A177-3AD203B41FA5}">
                      <a16:colId xmlns:a16="http://schemas.microsoft.com/office/drawing/2014/main" val="576857335"/>
                    </a:ext>
                  </a:extLst>
                </a:gridCol>
                <a:gridCol w="4227478">
                  <a:extLst>
                    <a:ext uri="{9D8B030D-6E8A-4147-A177-3AD203B41FA5}">
                      <a16:colId xmlns:a16="http://schemas.microsoft.com/office/drawing/2014/main" val="2192835526"/>
                    </a:ext>
                  </a:extLst>
                </a:gridCol>
                <a:gridCol w="5609308">
                  <a:extLst>
                    <a:ext uri="{9D8B030D-6E8A-4147-A177-3AD203B41FA5}">
                      <a16:colId xmlns:a16="http://schemas.microsoft.com/office/drawing/2014/main" val="1868247188"/>
                    </a:ext>
                  </a:extLst>
                </a:gridCol>
              </a:tblGrid>
              <a:tr h="421691">
                <a:tc>
                  <a:txBody>
                    <a:bodyPr/>
                    <a:lstStyle/>
                    <a:p>
                      <a:pPr algn="ctr"/>
                      <a:r>
                        <a:rPr lang="en-US" sz="1600" kern="100" dirty="0">
                          <a:effectLst/>
                          <a:latin typeface="Calibri" panose="020F0502020204030204" pitchFamily="34" charset="0"/>
                          <a:cs typeface="Calibri" panose="020F0502020204030204" pitchFamily="34" charset="0"/>
                        </a:rPr>
                        <a:t>Number</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ctr"/>
                      <a:r>
                        <a:rPr lang="en-US" sz="1600" kern="100" dirty="0">
                          <a:effectLst/>
                          <a:latin typeface="Calibri" panose="020F0502020204030204" pitchFamily="34" charset="0"/>
                          <a:cs typeface="Calibri" panose="020F0502020204030204" pitchFamily="34" charset="0"/>
                        </a:rPr>
                        <a:t>Risk description</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ctr"/>
                      <a:r>
                        <a:rPr lang="en-US" sz="1600" kern="100" dirty="0">
                          <a:effectLst/>
                          <a:latin typeface="Calibri" panose="020F0502020204030204" pitchFamily="34" charset="0"/>
                          <a:cs typeface="Calibri" panose="020F0502020204030204" pitchFamily="34" charset="0"/>
                        </a:rPr>
                        <a:t>Solutions</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extLst>
                  <a:ext uri="{0D108BD9-81ED-4DB2-BD59-A6C34878D82A}">
                    <a16:rowId xmlns:a16="http://schemas.microsoft.com/office/drawing/2014/main" val="3337168873"/>
                  </a:ext>
                </a:extLst>
              </a:tr>
              <a:tr h="421691">
                <a:tc>
                  <a:txBody>
                    <a:bodyPr/>
                    <a:lstStyle/>
                    <a:p>
                      <a:pPr algn="ctr"/>
                      <a:r>
                        <a:rPr lang="en-US" sz="1600" kern="100" dirty="0">
                          <a:effectLst/>
                          <a:latin typeface="Calibri" panose="020F0502020204030204" pitchFamily="34" charset="0"/>
                          <a:cs typeface="Calibri" panose="020F0502020204030204" pitchFamily="34" charset="0"/>
                        </a:rPr>
                        <a:t>1</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a:effectLst/>
                          <a:latin typeface="Calibri" panose="020F0502020204030204" pitchFamily="34" charset="0"/>
                          <a:cs typeface="Calibri" panose="020F0502020204030204" pitchFamily="34" charset="0"/>
                        </a:rPr>
                        <a:t>Demand analysis is not comprehensive</a:t>
                      </a:r>
                      <a:endParaRPr lang="zh-CN" sz="1600" kern="10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a:effectLst/>
                          <a:latin typeface="Calibri" panose="020F0502020204030204" pitchFamily="34" charset="0"/>
                          <a:cs typeface="Calibri" panose="020F0502020204030204" pitchFamily="34" charset="0"/>
                        </a:rPr>
                        <a:t>Evaluate uncompleted functions and consider waiver in terms of importance and time permit</a:t>
                      </a:r>
                      <a:endParaRPr lang="zh-CN" sz="1600" kern="10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extLst>
                  <a:ext uri="{0D108BD9-81ED-4DB2-BD59-A6C34878D82A}">
                    <a16:rowId xmlns:a16="http://schemas.microsoft.com/office/drawing/2014/main" val="2193743059"/>
                  </a:ext>
                </a:extLst>
              </a:tr>
              <a:tr h="421691">
                <a:tc>
                  <a:txBody>
                    <a:bodyPr/>
                    <a:lstStyle/>
                    <a:p>
                      <a:pPr algn="ctr"/>
                      <a:r>
                        <a:rPr lang="en-US" sz="1600" kern="100" dirty="0">
                          <a:effectLst/>
                          <a:latin typeface="Calibri" panose="020F0502020204030204" pitchFamily="34" charset="0"/>
                          <a:cs typeface="Calibri" panose="020F0502020204030204" pitchFamily="34" charset="0"/>
                        </a:rPr>
                        <a:t>2</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dirty="0">
                          <a:effectLst/>
                          <a:latin typeface="Calibri" panose="020F0502020204030204" pitchFamily="34" charset="0"/>
                          <a:cs typeface="Calibri" panose="020F0502020204030204" pitchFamily="34" charset="0"/>
                        </a:rPr>
                        <a:t>The development cannot be completed on schedule</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a:effectLst/>
                          <a:latin typeface="Calibri" panose="020F0502020204030204" pitchFamily="34" charset="0"/>
                          <a:cs typeface="Calibri" panose="020F0502020204030204" pitchFamily="34" charset="0"/>
                        </a:rPr>
                        <a:t>Track the development progress and adjust the test schedule in time</a:t>
                      </a:r>
                      <a:endParaRPr lang="zh-CN" sz="1600" kern="10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extLst>
                  <a:ext uri="{0D108BD9-81ED-4DB2-BD59-A6C34878D82A}">
                    <a16:rowId xmlns:a16="http://schemas.microsoft.com/office/drawing/2014/main" val="1900854742"/>
                  </a:ext>
                </a:extLst>
              </a:tr>
              <a:tr h="210845">
                <a:tc>
                  <a:txBody>
                    <a:bodyPr/>
                    <a:lstStyle/>
                    <a:p>
                      <a:pPr algn="ctr"/>
                      <a:r>
                        <a:rPr lang="en-US" sz="1600" kern="100" dirty="0">
                          <a:effectLst/>
                          <a:latin typeface="Calibri" panose="020F0502020204030204" pitchFamily="34" charset="0"/>
                          <a:cs typeface="Calibri" panose="020F0502020204030204" pitchFamily="34" charset="0"/>
                        </a:rPr>
                        <a:t>3</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a:effectLst/>
                          <a:latin typeface="Calibri" panose="020F0502020204030204" pitchFamily="34" charset="0"/>
                          <a:cs typeface="Calibri" panose="020F0502020204030204" pitchFamily="34" charset="0"/>
                        </a:rPr>
                        <a:t>Leave for illness or other reasons</a:t>
                      </a:r>
                      <a:endParaRPr lang="zh-CN" sz="1600" kern="10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a:effectLst/>
                          <a:latin typeface="Calibri" panose="020F0502020204030204" pitchFamily="34" charset="0"/>
                          <a:cs typeface="Calibri" panose="020F0502020204030204" pitchFamily="34" charset="0"/>
                        </a:rPr>
                        <a:t>Training, increase manpower</a:t>
                      </a:r>
                      <a:endParaRPr lang="zh-CN" sz="1600" kern="10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extLst>
                  <a:ext uri="{0D108BD9-81ED-4DB2-BD59-A6C34878D82A}">
                    <a16:rowId xmlns:a16="http://schemas.microsoft.com/office/drawing/2014/main" val="2691296315"/>
                  </a:ext>
                </a:extLst>
              </a:tr>
              <a:tr h="421691">
                <a:tc>
                  <a:txBody>
                    <a:bodyPr/>
                    <a:lstStyle/>
                    <a:p>
                      <a:pPr algn="ctr"/>
                      <a:r>
                        <a:rPr lang="en-US" sz="1600" kern="100" dirty="0">
                          <a:effectLst/>
                          <a:latin typeface="Calibri" panose="020F0502020204030204" pitchFamily="34" charset="0"/>
                          <a:cs typeface="Calibri" panose="020F0502020204030204" pitchFamily="34" charset="0"/>
                        </a:rPr>
                        <a:t>4</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a:effectLst/>
                          <a:latin typeface="Calibri" panose="020F0502020204030204" pitchFamily="34" charset="0"/>
                          <a:cs typeface="Calibri" panose="020F0502020204030204" pitchFamily="34" charset="0"/>
                        </a:rPr>
                        <a:t>Module function change</a:t>
                      </a:r>
                      <a:endParaRPr lang="zh-CN" sz="1600" kern="10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a:effectLst/>
                          <a:latin typeface="Calibri" panose="020F0502020204030204" pitchFamily="34" charset="0"/>
                          <a:cs typeface="Calibri" panose="020F0502020204030204" pitchFamily="34" charset="0"/>
                        </a:rPr>
                        <a:t>Actively communicate with the developers and re-assign the test tasks</a:t>
                      </a:r>
                      <a:endParaRPr lang="zh-CN" sz="1600" kern="10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extLst>
                  <a:ext uri="{0D108BD9-81ED-4DB2-BD59-A6C34878D82A}">
                    <a16:rowId xmlns:a16="http://schemas.microsoft.com/office/drawing/2014/main" val="463171967"/>
                  </a:ext>
                </a:extLst>
              </a:tr>
              <a:tr h="539962">
                <a:tc>
                  <a:txBody>
                    <a:bodyPr/>
                    <a:lstStyle/>
                    <a:p>
                      <a:pPr algn="ctr"/>
                      <a:r>
                        <a:rPr lang="en-US" sz="1600" kern="100" dirty="0">
                          <a:effectLst/>
                          <a:latin typeface="Calibri" panose="020F0502020204030204" pitchFamily="34" charset="0"/>
                          <a:cs typeface="Calibri" panose="020F0502020204030204" pitchFamily="34" charset="0"/>
                        </a:rPr>
                        <a:t>5</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a:effectLst/>
                          <a:latin typeface="Calibri" panose="020F0502020204030204" pitchFamily="34" charset="0"/>
                          <a:cs typeface="Calibri" panose="020F0502020204030204" pitchFamily="34" charset="0"/>
                        </a:rPr>
                        <a:t>The test environment is not synchronized with the development environment</a:t>
                      </a:r>
                      <a:endParaRPr lang="zh-CN" sz="1600" kern="10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a:effectLst/>
                          <a:latin typeface="Calibri" panose="020F0502020204030204" pitchFamily="34" charset="0"/>
                          <a:cs typeface="Calibri" panose="020F0502020204030204" pitchFamily="34" charset="0"/>
                        </a:rPr>
                        <a:t>Strengthen the version management, implement the database version management, and update the test data regularly</a:t>
                      </a:r>
                      <a:endParaRPr lang="zh-CN" sz="1600" kern="10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extLst>
                  <a:ext uri="{0D108BD9-81ED-4DB2-BD59-A6C34878D82A}">
                    <a16:rowId xmlns:a16="http://schemas.microsoft.com/office/drawing/2014/main" val="2681216915"/>
                  </a:ext>
                </a:extLst>
              </a:tr>
              <a:tr h="632536">
                <a:tc>
                  <a:txBody>
                    <a:bodyPr/>
                    <a:lstStyle/>
                    <a:p>
                      <a:pPr algn="ctr"/>
                      <a:r>
                        <a:rPr lang="en-US" sz="1600" kern="100" dirty="0">
                          <a:effectLst/>
                          <a:latin typeface="Calibri" panose="020F0502020204030204" pitchFamily="34" charset="0"/>
                          <a:cs typeface="Calibri" panose="020F0502020204030204" pitchFamily="34" charset="0"/>
                        </a:rPr>
                        <a:t>6</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dirty="0">
                          <a:effectLst/>
                          <a:latin typeface="Calibri" panose="020F0502020204030204" pitchFamily="34" charset="0"/>
                          <a:cs typeface="Calibri" panose="020F0502020204030204" pitchFamily="34" charset="0"/>
                        </a:rPr>
                        <a:t>The new start time</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a:effectLst/>
                          <a:latin typeface="Calibri" panose="020F0502020204030204" pitchFamily="34" charset="0"/>
                          <a:cs typeface="Calibri" panose="020F0502020204030204" pitchFamily="34" charset="0"/>
                        </a:rPr>
                        <a:t>Strengthen the training of new recruits in the early stage of the project, and the testers will be familiar with the products as soon as possible</a:t>
                      </a:r>
                      <a:endParaRPr lang="zh-CN" sz="1600" kern="10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extLst>
                  <a:ext uri="{0D108BD9-81ED-4DB2-BD59-A6C34878D82A}">
                    <a16:rowId xmlns:a16="http://schemas.microsoft.com/office/drawing/2014/main" val="2176543691"/>
                  </a:ext>
                </a:extLst>
              </a:tr>
              <a:tr h="899936">
                <a:tc>
                  <a:txBody>
                    <a:bodyPr/>
                    <a:lstStyle/>
                    <a:p>
                      <a:pPr algn="ctr"/>
                      <a:r>
                        <a:rPr lang="en-US" sz="1600" kern="100" dirty="0">
                          <a:effectLst/>
                          <a:latin typeface="Calibri" panose="020F0502020204030204" pitchFamily="34" charset="0"/>
                          <a:cs typeface="Calibri" panose="020F0502020204030204" pitchFamily="34" charset="0"/>
                        </a:rPr>
                        <a:t>7</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dirty="0">
                          <a:effectLst/>
                          <a:latin typeface="Calibri" panose="020F0502020204030204" pitchFamily="34" charset="0"/>
                          <a:cs typeface="Calibri" panose="020F0502020204030204" pitchFamily="34" charset="0"/>
                        </a:rPr>
                        <a:t> The testers did not communicate enough with the relevant developers</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dirty="0">
                          <a:effectLst/>
                          <a:latin typeface="Calibri" panose="020F0502020204030204" pitchFamily="34" charset="0"/>
                          <a:cs typeface="Calibri" panose="020F0502020204030204" pitchFamily="34" charset="0"/>
                        </a:rPr>
                        <a:t>By establishing software test record report and software test report system, and personal weekly report system, make full use of </a:t>
                      </a:r>
                      <a:r>
                        <a:rPr lang="en-US" sz="1600" kern="100" dirty="0" err="1">
                          <a:effectLst/>
                          <a:latin typeface="Calibri" panose="020F0502020204030204" pitchFamily="34" charset="0"/>
                          <a:cs typeface="Calibri" panose="020F0502020204030204" pitchFamily="34" charset="0"/>
                        </a:rPr>
                        <a:t>Github</a:t>
                      </a:r>
                      <a:r>
                        <a:rPr lang="en-US" sz="1600" kern="100" dirty="0">
                          <a:effectLst/>
                          <a:latin typeface="Calibri" panose="020F0502020204030204" pitchFamily="34" charset="0"/>
                          <a:cs typeface="Calibri" panose="020F0502020204030204" pitchFamily="34" charset="0"/>
                        </a:rPr>
                        <a:t>, manage the assessment of software system and software test manager.</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extLst>
                  <a:ext uri="{0D108BD9-81ED-4DB2-BD59-A6C34878D82A}">
                    <a16:rowId xmlns:a16="http://schemas.microsoft.com/office/drawing/2014/main" val="625243048"/>
                  </a:ext>
                </a:extLst>
              </a:tr>
              <a:tr h="843381">
                <a:tc>
                  <a:txBody>
                    <a:bodyPr/>
                    <a:lstStyle/>
                    <a:p>
                      <a:pPr algn="ctr"/>
                      <a:r>
                        <a:rPr lang="en-US" sz="1600" kern="100" dirty="0">
                          <a:effectLst/>
                          <a:latin typeface="Calibri" panose="020F0502020204030204" pitchFamily="34" charset="0"/>
                          <a:cs typeface="Calibri" panose="020F0502020204030204" pitchFamily="34" charset="0"/>
                        </a:rPr>
                        <a:t>8</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dirty="0">
                          <a:effectLst/>
                          <a:latin typeface="Calibri" panose="020F0502020204030204" pitchFamily="34" charset="0"/>
                          <a:cs typeface="Calibri" panose="020F0502020204030204" pitchFamily="34" charset="0"/>
                        </a:rPr>
                        <a:t>Testing cannot be performed as planned due to delays in developer releases, resulting in inadequate testing</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tc>
                  <a:txBody>
                    <a:bodyPr/>
                    <a:lstStyle/>
                    <a:p>
                      <a:pPr algn="l"/>
                      <a:r>
                        <a:rPr lang="en-US" sz="1600" kern="100" dirty="0">
                          <a:effectLst/>
                          <a:latin typeface="Calibri" panose="020F0502020204030204" pitchFamily="34" charset="0"/>
                          <a:cs typeface="Calibri" panose="020F0502020204030204" pitchFamily="34" charset="0"/>
                        </a:rPr>
                        <a:t>Cooperate with the development schedule to make the corresponding overtime work.</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2162" marR="62162" marT="0" marB="0"/>
                </a:tc>
                <a:extLst>
                  <a:ext uri="{0D108BD9-81ED-4DB2-BD59-A6C34878D82A}">
                    <a16:rowId xmlns:a16="http://schemas.microsoft.com/office/drawing/2014/main" val="2771014263"/>
                  </a:ext>
                </a:extLst>
              </a:tr>
            </a:tbl>
          </a:graphicData>
        </a:graphic>
      </p:graphicFrame>
    </p:spTree>
    <p:extLst>
      <p:ext uri="{BB962C8B-B14F-4D97-AF65-F5344CB8AC3E}">
        <p14:creationId xmlns:p14="http://schemas.microsoft.com/office/powerpoint/2010/main" val="30644027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4256"/>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endParaRPr lang="en-US" altLang="zh-CN" sz="1800" dirty="0">
              <a:solidFill>
                <a:srgbClr val="26337B"/>
              </a:solidFill>
              <a:latin typeface="Calibri" panose="020F0502020204030204" charset="0"/>
              <a:cs typeface="Calibri" panose="020F0502020204030204" charset="0"/>
              <a:sym typeface="+mn-ea"/>
            </a:endParaRPr>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Test Plan</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4" name="文本框 3">
            <a:extLst>
              <a:ext uri="{FF2B5EF4-FFF2-40B4-BE49-F238E27FC236}">
                <a16:creationId xmlns:a16="http://schemas.microsoft.com/office/drawing/2014/main" id="{B1A0E2BC-C2A4-3899-0166-EB13B1173AD4}"/>
              </a:ext>
            </a:extLst>
          </p:cNvPr>
          <p:cNvSpPr txBox="1"/>
          <p:nvPr/>
        </p:nvSpPr>
        <p:spPr>
          <a:xfrm>
            <a:off x="458403" y="1460711"/>
            <a:ext cx="4963703" cy="523220"/>
          </a:xfrm>
          <a:prstGeom prst="rect">
            <a:avLst/>
          </a:prstGeom>
          <a:noFill/>
        </p:spPr>
        <p:txBody>
          <a:bodyPr wrap="square" rtlCol="0">
            <a:spAutoFit/>
          </a:bodyPr>
          <a:lstStyle/>
          <a:p>
            <a:r>
              <a:rPr lang="en-US" altLang="zh-CN" sz="2800" dirty="0">
                <a:latin typeface="Calibri" panose="020F0502020204030204" charset="0"/>
                <a:cs typeface="Calibri" panose="020F0502020204030204" charset="0"/>
              </a:rPr>
              <a:t>Defect Report Handling Process</a:t>
            </a:r>
            <a:endParaRPr lang="zh-CN" altLang="en-US" sz="2800" dirty="0">
              <a:latin typeface="Calibri" panose="020F0502020204030204" charset="0"/>
              <a:cs typeface="Calibri" panose="020F0502020204030204" charset="0"/>
            </a:endParaRPr>
          </a:p>
        </p:txBody>
      </p:sp>
      <p:pic>
        <p:nvPicPr>
          <p:cNvPr id="5" name="图片 4">
            <a:extLst>
              <a:ext uri="{FF2B5EF4-FFF2-40B4-BE49-F238E27FC236}">
                <a16:creationId xmlns:a16="http://schemas.microsoft.com/office/drawing/2014/main" id="{7CDBA31F-BA0B-E971-E6F0-1835691695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822962" y="825369"/>
            <a:ext cx="7638574" cy="3846876"/>
          </a:xfrm>
          <a:prstGeom prst="rect">
            <a:avLst/>
          </a:prstGeom>
          <a:noFill/>
          <a:ln>
            <a:noFill/>
          </a:ln>
        </p:spPr>
      </p:pic>
      <p:graphicFrame>
        <p:nvGraphicFramePr>
          <p:cNvPr id="6" name="表格 5">
            <a:extLst>
              <a:ext uri="{FF2B5EF4-FFF2-40B4-BE49-F238E27FC236}">
                <a16:creationId xmlns:a16="http://schemas.microsoft.com/office/drawing/2014/main" id="{40CB3216-517B-5333-8A7C-9DD552760FCD}"/>
              </a:ext>
            </a:extLst>
          </p:cNvPr>
          <p:cNvGraphicFramePr>
            <a:graphicFrameLocks noGrp="1"/>
          </p:cNvGraphicFramePr>
          <p:nvPr>
            <p:extLst>
              <p:ext uri="{D42A27DB-BD31-4B8C-83A1-F6EECF244321}">
                <p14:modId xmlns:p14="http://schemas.microsoft.com/office/powerpoint/2010/main" val="3013611712"/>
              </p:ext>
            </p:extLst>
          </p:nvPr>
        </p:nvGraphicFramePr>
        <p:xfrm>
          <a:off x="458403" y="5036955"/>
          <a:ext cx="11108440" cy="1460591"/>
        </p:xfrm>
        <a:graphic>
          <a:graphicData uri="http://schemas.openxmlformats.org/drawingml/2006/table">
            <a:tbl>
              <a:tblPr firstRow="1" firstCol="1" bandRow="1">
                <a:tableStyleId>{C4B1156A-380E-4F78-BDF5-A606A8083BF9}</a:tableStyleId>
              </a:tblPr>
              <a:tblGrid>
                <a:gridCol w="1532948">
                  <a:extLst>
                    <a:ext uri="{9D8B030D-6E8A-4147-A177-3AD203B41FA5}">
                      <a16:colId xmlns:a16="http://schemas.microsoft.com/office/drawing/2014/main" val="1016199765"/>
                    </a:ext>
                  </a:extLst>
                </a:gridCol>
                <a:gridCol w="1439872">
                  <a:extLst>
                    <a:ext uri="{9D8B030D-6E8A-4147-A177-3AD203B41FA5}">
                      <a16:colId xmlns:a16="http://schemas.microsoft.com/office/drawing/2014/main" val="1116397760"/>
                    </a:ext>
                  </a:extLst>
                </a:gridCol>
                <a:gridCol w="1478756">
                  <a:extLst>
                    <a:ext uri="{9D8B030D-6E8A-4147-A177-3AD203B41FA5}">
                      <a16:colId xmlns:a16="http://schemas.microsoft.com/office/drawing/2014/main" val="4268399393"/>
                    </a:ext>
                  </a:extLst>
                </a:gridCol>
                <a:gridCol w="2150269">
                  <a:extLst>
                    <a:ext uri="{9D8B030D-6E8A-4147-A177-3AD203B41FA5}">
                      <a16:colId xmlns:a16="http://schemas.microsoft.com/office/drawing/2014/main" val="964693496"/>
                    </a:ext>
                  </a:extLst>
                </a:gridCol>
                <a:gridCol w="2586038">
                  <a:extLst>
                    <a:ext uri="{9D8B030D-6E8A-4147-A177-3AD203B41FA5}">
                      <a16:colId xmlns:a16="http://schemas.microsoft.com/office/drawing/2014/main" val="359272482"/>
                    </a:ext>
                  </a:extLst>
                </a:gridCol>
                <a:gridCol w="1920557">
                  <a:extLst>
                    <a:ext uri="{9D8B030D-6E8A-4147-A177-3AD203B41FA5}">
                      <a16:colId xmlns:a16="http://schemas.microsoft.com/office/drawing/2014/main" val="1905960712"/>
                    </a:ext>
                  </a:extLst>
                </a:gridCol>
              </a:tblGrid>
              <a:tr h="175431">
                <a:tc>
                  <a:txBody>
                    <a:bodyPr/>
                    <a:lstStyle/>
                    <a:p>
                      <a:pPr algn="l"/>
                      <a:r>
                        <a:rPr lang="en-US" sz="1400" kern="100">
                          <a:effectLst/>
                          <a:latin typeface="Calibri" panose="020F0502020204030204" pitchFamily="34" charset="0"/>
                          <a:cs typeface="Calibri" panose="020F0502020204030204" pitchFamily="34" charset="0"/>
                        </a:rPr>
                        <a:t>test items</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a:effectLst/>
                          <a:latin typeface="Calibri" panose="020F0502020204030204" pitchFamily="34" charset="0"/>
                          <a:cs typeface="Calibri" panose="020F0502020204030204" pitchFamily="34" charset="0"/>
                        </a:rPr>
                        <a:t>Test category</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a:effectLst/>
                          <a:latin typeface="Calibri" panose="020F0502020204030204" pitchFamily="34" charset="0"/>
                          <a:cs typeface="Calibri" panose="020F0502020204030204" pitchFamily="34" charset="0"/>
                        </a:rPr>
                        <a:t>test method</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a:effectLst/>
                          <a:latin typeface="Calibri" panose="020F0502020204030204" pitchFamily="34" charset="0"/>
                          <a:cs typeface="Calibri" panose="020F0502020204030204" pitchFamily="34" charset="0"/>
                        </a:rPr>
                        <a:t>test data</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a:effectLst/>
                          <a:latin typeface="Calibri" panose="020F0502020204030204" pitchFamily="34" charset="0"/>
                          <a:cs typeface="Calibri" panose="020F0502020204030204" pitchFamily="34" charset="0"/>
                        </a:rPr>
                        <a:t>whack</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a:effectLst/>
                          <a:latin typeface="Calibri" panose="020F0502020204030204" pitchFamily="34" charset="0"/>
                          <a:cs typeface="Calibri" panose="020F0502020204030204" pitchFamily="34" charset="0"/>
                        </a:rPr>
                        <a:t>error state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438058613"/>
                  </a:ext>
                </a:extLst>
              </a:tr>
              <a:tr h="1247231">
                <a:tc>
                  <a:txBody>
                    <a:bodyPr/>
                    <a:lstStyle/>
                    <a:p>
                      <a:pPr algn="l"/>
                      <a:r>
                        <a:rPr lang="en-US" sz="1400" kern="100" dirty="0">
                          <a:effectLst/>
                          <a:latin typeface="Calibri" panose="020F0502020204030204" pitchFamily="34" charset="0"/>
                          <a:cs typeface="Calibri" panose="020F0502020204030204" pitchFamily="34" charset="0"/>
                        </a:rPr>
                        <a:t>Test exit function</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function testing</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black-box testing</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err="1">
                          <a:effectLst/>
                          <a:latin typeface="Calibri" panose="020F0502020204030204" pitchFamily="34" charset="0"/>
                          <a:cs typeface="Calibri" panose="020F0502020204030204" pitchFamily="34" charset="0"/>
                        </a:rPr>
                        <a:t>user_name</a:t>
                      </a:r>
                      <a:r>
                        <a:rPr lang="en-US" sz="1400" kern="100" dirty="0">
                          <a:effectLst/>
                          <a:latin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cs typeface="Calibri" panose="020F0502020204030204" pitchFamily="34" charset="0"/>
                        </a:rPr>
                        <a:t>TestUser</a:t>
                      </a:r>
                      <a:r>
                        <a:rPr lang="en-US" sz="1400" kern="100" dirty="0">
                          <a:effectLst/>
                          <a:latin typeface="Calibri" panose="020F0502020204030204" pitchFamily="34" charset="0"/>
                          <a:cs typeface="Calibri" panose="020F0502020204030204" pitchFamily="34" charset="0"/>
                        </a:rPr>
                        <a:t>"</a:t>
                      </a:r>
                      <a:endParaRPr lang="zh-CN" sz="1400" kern="100" dirty="0">
                        <a:effectLst/>
                        <a:latin typeface="Calibri" panose="020F0502020204030204" pitchFamily="34" charset="0"/>
                        <a:cs typeface="Calibri" panose="020F0502020204030204" pitchFamily="34" charset="0"/>
                      </a:endParaRPr>
                    </a:p>
                    <a:p>
                      <a:pPr algn="l"/>
                      <a:r>
                        <a:rPr lang="en-US" sz="1400" kern="100" dirty="0" err="1">
                          <a:effectLst/>
                          <a:latin typeface="Calibri" panose="020F0502020204030204" pitchFamily="34" charset="0"/>
                          <a:cs typeface="Calibri" panose="020F0502020204030204" pitchFamily="34" charset="0"/>
                        </a:rPr>
                        <a:t>user_loginState</a:t>
                      </a:r>
                      <a:r>
                        <a:rPr lang="en-US" sz="1400" kern="100" dirty="0">
                          <a:effectLst/>
                          <a:latin typeface="Calibri" panose="020F0502020204030204" pitchFamily="34" charset="0"/>
                          <a:cs typeface="Calibri" panose="020F0502020204030204" pitchFamily="34" charset="0"/>
                        </a:rPr>
                        <a:t>: "inactive"	</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The response status code is 200</a:t>
                      </a:r>
                      <a:endParaRPr lang="zh-CN" sz="1400" kern="100" dirty="0">
                        <a:effectLst/>
                        <a:latin typeface="Calibri" panose="020F0502020204030204" pitchFamily="34" charset="0"/>
                        <a:cs typeface="Calibri" panose="020F0502020204030204" pitchFamily="34" charset="0"/>
                      </a:endParaRPr>
                    </a:p>
                    <a:p>
                      <a:pPr algn="l"/>
                      <a:r>
                        <a:rPr lang="en-US" sz="1400" kern="100" dirty="0">
                          <a:effectLst/>
                          <a:latin typeface="Calibri" panose="020F0502020204030204" pitchFamily="34" charset="0"/>
                          <a:cs typeface="Calibri" panose="020F0502020204030204" pitchFamily="34" charset="0"/>
                        </a:rPr>
                        <a:t>The response content is "Logout success"</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400" kern="100" dirty="0">
                          <a:effectLst/>
                          <a:latin typeface="Calibri" panose="020F0502020204030204" pitchFamily="34" charset="0"/>
                          <a:cs typeface="Calibri" panose="020F0502020204030204" pitchFamily="34" charset="0"/>
                        </a:rPr>
                        <a:t>The field value used in the query condition does not match the record in the database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639274213"/>
                  </a:ext>
                </a:extLst>
              </a:tr>
            </a:tbl>
          </a:graphicData>
        </a:graphic>
      </p:graphicFrame>
      <p:sp>
        <p:nvSpPr>
          <p:cNvPr id="8" name="文本框 7">
            <a:extLst>
              <a:ext uri="{FF2B5EF4-FFF2-40B4-BE49-F238E27FC236}">
                <a16:creationId xmlns:a16="http://schemas.microsoft.com/office/drawing/2014/main" id="{9FCD501E-1A9E-2739-FBD8-1B7BF2795B51}"/>
              </a:ext>
            </a:extLst>
          </p:cNvPr>
          <p:cNvSpPr txBox="1"/>
          <p:nvPr/>
        </p:nvSpPr>
        <p:spPr>
          <a:xfrm>
            <a:off x="730464" y="4533206"/>
            <a:ext cx="6389450" cy="400110"/>
          </a:xfrm>
          <a:prstGeom prst="rect">
            <a:avLst/>
          </a:prstGeom>
          <a:noFill/>
        </p:spPr>
        <p:txBody>
          <a:bodyPr wrap="square" rtlCol="0">
            <a:spAutoFit/>
          </a:bodyPr>
          <a:lstStyle/>
          <a:p>
            <a:r>
              <a:rPr lang="en-US" altLang="zh-CN" sz="2000" dirty="0">
                <a:latin typeface="Calibri" panose="020F0502020204030204" charset="0"/>
                <a:cs typeface="Calibri" panose="020F0502020204030204" charset="0"/>
              </a:rPr>
              <a:t>Defect Report</a:t>
            </a:r>
            <a:endParaRPr lang="zh-CN" altLang="en-US" sz="2000" dirty="0">
              <a:latin typeface="Calibri" panose="020F0502020204030204" charset="0"/>
              <a:cs typeface="Calibri" panose="020F0502020204030204" charset="0"/>
            </a:endParaRPr>
          </a:p>
        </p:txBody>
      </p:sp>
    </p:spTree>
    <p:extLst>
      <p:ext uri="{BB962C8B-B14F-4D97-AF65-F5344CB8AC3E}">
        <p14:creationId xmlns:p14="http://schemas.microsoft.com/office/powerpoint/2010/main" val="424828047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p:nvPr/>
        </p:nvSpPr>
        <p:spPr>
          <a:xfrm>
            <a:off x="71438"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椭圆 14"/>
          <p:cNvSpPr/>
          <p:nvPr/>
        </p:nvSpPr>
        <p:spPr>
          <a:xfrm>
            <a:off x="2838542" y="37441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9"/>
          <p:cNvSpPr txBox="1"/>
          <p:nvPr/>
        </p:nvSpPr>
        <p:spPr>
          <a:xfrm>
            <a:off x="3507740" y="394044"/>
            <a:ext cx="5893594" cy="1107996"/>
          </a:xfrm>
          <a:prstGeom prst="rect">
            <a:avLst/>
          </a:prstGeom>
          <a:noFill/>
        </p:spPr>
        <p:txBody>
          <a:bodyPr wrap="square" rtlCol="0">
            <a:spAutoFit/>
          </a:bodyPr>
          <a:lstStyle/>
          <a:p>
            <a:pPr algn="ctr"/>
            <a:r>
              <a:rPr lang="en-US" altLang="zh-CN" sz="6600" b="1" dirty="0">
                <a:latin typeface="Calibri" panose="020F0502020204030204" charset="0"/>
                <a:cs typeface="Calibri" panose="020F0502020204030204" charset="0"/>
              </a:rPr>
              <a:t>Lessons learnt</a:t>
            </a:r>
            <a:endParaRPr lang="id-ID" sz="6600" b="1" dirty="0">
              <a:latin typeface="Calibri" panose="020F0502020204030204" charset="0"/>
              <a:cs typeface="Calibri" panose="020F0502020204030204" charset="0"/>
            </a:endParaRPr>
          </a:p>
        </p:txBody>
      </p:sp>
      <p:sp>
        <p:nvSpPr>
          <p:cNvPr id="12" name="Rectangle 11"/>
          <p:cNvSpPr/>
          <p:nvPr/>
        </p:nvSpPr>
        <p:spPr>
          <a:xfrm>
            <a:off x="5076825" y="6181090"/>
            <a:ext cx="2038350" cy="414020"/>
          </a:xfrm>
          <a:prstGeom prst="rect">
            <a:avLst/>
          </a:prstGeom>
        </p:spPr>
        <p:txBody>
          <a:bodyPr wrap="square">
            <a:spAutoFit/>
          </a:bodyPr>
          <a:lstStyle/>
          <a:p>
            <a:pPr>
              <a:lnSpc>
                <a:spcPct val="150000"/>
              </a:lnSpc>
            </a:pPr>
            <a:r>
              <a:rPr lang="en-US" sz="1400" dirty="0">
                <a:latin typeface="Calibri" panose="020F0502020204030204" charset="0"/>
                <a:cs typeface="Calibri" panose="020F0502020204030204" charset="0"/>
              </a:rPr>
              <a:t>- Enchanted Movie -</a:t>
            </a:r>
            <a:endParaRPr lang="en-US" altLang="en-US" sz="1400" dirty="0">
              <a:latin typeface="Calibri" panose="020F0502020204030204" charset="0"/>
              <a:ea typeface="宋体" panose="02010600030101010101" pitchFamily="2" charset="-122"/>
              <a:cs typeface="Calibri" panose="020F0502020204030204" charset="0"/>
            </a:endParaRPr>
          </a:p>
        </p:txBody>
      </p:sp>
      <p:pic>
        <p:nvPicPr>
          <p:cNvPr id="2" name="图片 1" descr="海事logo 2 (2)"/>
          <p:cNvPicPr>
            <a:picLocks noChangeAspect="1"/>
          </p:cNvPicPr>
          <p:nvPr/>
        </p:nvPicPr>
        <p:blipFill>
          <a:blip r:embed="rId2"/>
          <a:stretch>
            <a:fillRect/>
          </a:stretch>
        </p:blipFill>
        <p:spPr>
          <a:xfrm>
            <a:off x="-109855" y="-687705"/>
            <a:ext cx="3617595" cy="2612390"/>
          </a:xfrm>
          <a:prstGeom prst="rect">
            <a:avLst/>
          </a:prstGeom>
        </p:spPr>
      </p:pic>
      <p:sp>
        <p:nvSpPr>
          <p:cNvPr id="3" name="TextBox 9">
            <a:extLst>
              <a:ext uri="{FF2B5EF4-FFF2-40B4-BE49-F238E27FC236}">
                <a16:creationId xmlns:a16="http://schemas.microsoft.com/office/drawing/2014/main" id="{44D22B3F-E552-1108-9754-CE94E5AE6023}"/>
              </a:ext>
            </a:extLst>
          </p:cNvPr>
          <p:cNvSpPr txBox="1"/>
          <p:nvPr/>
        </p:nvSpPr>
        <p:spPr>
          <a:xfrm>
            <a:off x="579948" y="1739493"/>
            <a:ext cx="11473828" cy="3970318"/>
          </a:xfrm>
          <a:prstGeom prst="rect">
            <a:avLst/>
          </a:prstGeom>
          <a:noFill/>
        </p:spPr>
        <p:txBody>
          <a:bodyPr wrap="square" rtlCol="0">
            <a:spAutoFit/>
          </a:bodyPr>
          <a:lstStyle/>
          <a:p>
            <a:r>
              <a:rPr lang="en-US" altLang="zh-CN" b="1" dirty="0">
                <a:latin typeface="Calibri" panose="020F0502020204030204" charset="0"/>
                <a:cs typeface="Calibri" panose="020F0502020204030204" charset="0"/>
              </a:rPr>
              <a:t>I learned in depth about the software project lifecycle and the tasks and requirements of each phase. </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Requirements Analysis Phase : I learned to effectively communicate with the team member to understand expectations and needs and translate them into clear project specifications. </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Planning Phase :  I learned how to develop a project plan, determine the scope, time and resources of the project, and set reasonable milestones and delivery dates. </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Development Phase :  I used several techniques such as Django framework to build my app. Django provides a powerful and flexible set of tools and features that make the development process more efficient and streamlined.</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Testing phase :  I learned about different types of testing methods, including unit testing, integration testing, and system testing. I learned to write test cases and use automated testing tools to ensure that my App works properly and has good stability and reliability under various situations.</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Deployment Phase :  I learned how to deploy my App to the server so that users can access and use it. I learned about different deployment options and configurations, including server environment setup, database setup, and domain binding. </a:t>
            </a:r>
          </a:p>
          <a:p>
            <a:endParaRPr lang="en-US" altLang="zh-CN" b="1" dirty="0">
              <a:latin typeface="Calibri" panose="020F0502020204030204" charset="0"/>
              <a:cs typeface="Calibri" panose="020F0502020204030204" charset="0"/>
            </a:endParaRPr>
          </a:p>
        </p:txBody>
      </p:sp>
    </p:spTree>
    <p:extLst>
      <p:ext uri="{BB962C8B-B14F-4D97-AF65-F5344CB8AC3E}">
        <p14:creationId xmlns:p14="http://schemas.microsoft.com/office/powerpoint/2010/main" val="3021251080"/>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600"/>
                                        <p:tgtEl>
                                          <p:spTgt spid="12"/>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675" decel="100000" fill="hold"/>
                                        <p:tgtEl>
                                          <p:spTgt spid="10"/>
                                        </p:tgtEl>
                                        <p:attrNameLst>
                                          <p:attrName>ppt_y</p:attrName>
                                        </p:attrNameLst>
                                      </p:cBhvr>
                                      <p:tavLst>
                                        <p:tav tm="0">
                                          <p:val>
                                            <p:strVal val="#ppt_y+1"/>
                                          </p:val>
                                        </p:tav>
                                        <p:tav tm="100000">
                                          <p:val>
                                            <p:strVal val="#ppt_y-.03"/>
                                          </p:val>
                                        </p:tav>
                                      </p:tavLst>
                                    </p:anim>
                                    <p:anim calcmode="lin" valueType="num">
                                      <p:cBhvr>
                                        <p:cTn id="13" dur="75" accel="100000" fill="hold">
                                          <p:stCondLst>
                                            <p:cond delay="675"/>
                                          </p:stCondLst>
                                        </p:cTn>
                                        <p:tgtEl>
                                          <p:spTgt spid="10"/>
                                        </p:tgtEl>
                                        <p:attrNameLst>
                                          <p:attrName>ppt_y</p:attrName>
                                        </p:attrNameLst>
                                      </p:cBhvr>
                                      <p:tavLst>
                                        <p:tav tm="0">
                                          <p:val>
                                            <p:strVal val="#ppt_y-.03"/>
                                          </p:val>
                                        </p:tav>
                                        <p:tav tm="100000">
                                          <p:val>
                                            <p:strVal val="#ppt_y"/>
                                          </p:val>
                                        </p:tav>
                                      </p:tavLst>
                                    </p:anim>
                                  </p:childTnLst>
                                </p:cTn>
                              </p:par>
                              <p:par>
                                <p:cTn id="14" presetID="37"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675" decel="100000" fill="hold"/>
                                        <p:tgtEl>
                                          <p:spTgt spid="3"/>
                                        </p:tgtEl>
                                        <p:attrNameLst>
                                          <p:attrName>ppt_y</p:attrName>
                                        </p:attrNameLst>
                                      </p:cBhvr>
                                      <p:tavLst>
                                        <p:tav tm="0">
                                          <p:val>
                                            <p:strVal val="#ppt_y+1"/>
                                          </p:val>
                                        </p:tav>
                                        <p:tav tm="100000">
                                          <p:val>
                                            <p:strVal val="#ppt_y-.03"/>
                                          </p:val>
                                        </p:tav>
                                      </p:tavLst>
                                    </p:anim>
                                    <p:anim calcmode="lin" valueType="num">
                                      <p:cBhvr>
                                        <p:cTn id="19"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p:nvPr/>
        </p:nvSpPr>
        <p:spPr>
          <a:xfrm>
            <a:off x="71438"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5" name="椭圆 14"/>
          <p:cNvSpPr/>
          <p:nvPr/>
        </p:nvSpPr>
        <p:spPr>
          <a:xfrm>
            <a:off x="2838542" y="37441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9"/>
          <p:cNvSpPr txBox="1"/>
          <p:nvPr/>
        </p:nvSpPr>
        <p:spPr>
          <a:xfrm>
            <a:off x="3220641" y="426133"/>
            <a:ext cx="5893594" cy="1107996"/>
          </a:xfrm>
          <a:prstGeom prst="rect">
            <a:avLst/>
          </a:prstGeom>
          <a:noFill/>
        </p:spPr>
        <p:txBody>
          <a:bodyPr wrap="square" rtlCol="0">
            <a:spAutoFit/>
          </a:bodyPr>
          <a:lstStyle/>
          <a:p>
            <a:pPr algn="ctr"/>
            <a:r>
              <a:rPr lang="en-US" altLang="zh-CN" sz="6600" b="1" dirty="0">
                <a:latin typeface="Calibri" panose="020F0502020204030204" charset="0"/>
                <a:cs typeface="Calibri" panose="020F0502020204030204" charset="0"/>
              </a:rPr>
              <a:t>Conclusion</a:t>
            </a:r>
            <a:endParaRPr lang="id-ID" sz="6600" b="1" dirty="0">
              <a:latin typeface="Calibri" panose="020F0502020204030204" charset="0"/>
              <a:cs typeface="Calibri" panose="020F0502020204030204" charset="0"/>
            </a:endParaRPr>
          </a:p>
        </p:txBody>
      </p:sp>
      <p:sp>
        <p:nvSpPr>
          <p:cNvPr id="12" name="Rectangle 11"/>
          <p:cNvSpPr/>
          <p:nvPr/>
        </p:nvSpPr>
        <p:spPr>
          <a:xfrm>
            <a:off x="5076825" y="6181090"/>
            <a:ext cx="2038350" cy="414020"/>
          </a:xfrm>
          <a:prstGeom prst="rect">
            <a:avLst/>
          </a:prstGeom>
        </p:spPr>
        <p:txBody>
          <a:bodyPr wrap="square">
            <a:spAutoFit/>
          </a:bodyPr>
          <a:lstStyle/>
          <a:p>
            <a:pPr>
              <a:lnSpc>
                <a:spcPct val="150000"/>
              </a:lnSpc>
            </a:pPr>
            <a:r>
              <a:rPr lang="en-US" sz="1400" dirty="0">
                <a:latin typeface="Calibri" panose="020F0502020204030204" charset="0"/>
                <a:cs typeface="Calibri" panose="020F0502020204030204" charset="0"/>
              </a:rPr>
              <a:t>- Enchanted Movie -</a:t>
            </a:r>
            <a:endParaRPr lang="en-US" altLang="en-US" sz="1400" dirty="0">
              <a:latin typeface="Calibri" panose="020F0502020204030204" charset="0"/>
              <a:ea typeface="宋体" panose="02010600030101010101" pitchFamily="2" charset="-122"/>
              <a:cs typeface="Calibri" panose="020F0502020204030204" charset="0"/>
            </a:endParaRPr>
          </a:p>
        </p:txBody>
      </p:sp>
      <p:pic>
        <p:nvPicPr>
          <p:cNvPr id="2" name="图片 1" descr="海事logo 2 (2)"/>
          <p:cNvPicPr>
            <a:picLocks noChangeAspect="1"/>
          </p:cNvPicPr>
          <p:nvPr/>
        </p:nvPicPr>
        <p:blipFill>
          <a:blip r:embed="rId2"/>
          <a:stretch>
            <a:fillRect/>
          </a:stretch>
        </p:blipFill>
        <p:spPr>
          <a:xfrm>
            <a:off x="-109855" y="-687705"/>
            <a:ext cx="3617595" cy="2612390"/>
          </a:xfrm>
          <a:prstGeom prst="rect">
            <a:avLst/>
          </a:prstGeom>
        </p:spPr>
      </p:pic>
      <p:sp>
        <p:nvSpPr>
          <p:cNvPr id="3" name="TextBox 9">
            <a:extLst>
              <a:ext uri="{FF2B5EF4-FFF2-40B4-BE49-F238E27FC236}">
                <a16:creationId xmlns:a16="http://schemas.microsoft.com/office/drawing/2014/main" id="{36BD0BC8-BA12-8662-BF25-AAC67706E85F}"/>
              </a:ext>
            </a:extLst>
          </p:cNvPr>
          <p:cNvSpPr txBox="1"/>
          <p:nvPr/>
        </p:nvSpPr>
        <p:spPr>
          <a:xfrm>
            <a:off x="579947" y="1729803"/>
            <a:ext cx="11473828" cy="4801314"/>
          </a:xfrm>
          <a:prstGeom prst="rect">
            <a:avLst/>
          </a:prstGeom>
          <a:noFill/>
        </p:spPr>
        <p:txBody>
          <a:bodyPr wrap="square" rtlCol="0">
            <a:spAutoFit/>
          </a:bodyPr>
          <a:lstStyle/>
          <a:p>
            <a:r>
              <a:rPr lang="en-US" altLang="zh-CN" b="1" dirty="0">
                <a:latin typeface="Calibri" panose="020F0502020204030204" charset="0"/>
                <a:cs typeface="Calibri" panose="020F0502020204030204" charset="0"/>
              </a:rPr>
              <a:t>In the Software Project Management course, I learned how to effectively plan, execute, and control software projects.</a:t>
            </a:r>
          </a:p>
          <a:p>
            <a:endParaRPr lang="en-US" altLang="zh-CN" b="1" dirty="0">
              <a:latin typeface="Calibri" panose="020F0502020204030204" charset="0"/>
              <a:cs typeface="Calibri" panose="020F0502020204030204" charset="0"/>
            </a:endParaRP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The importance of the different phases of requirements analysis, planning, design, development, testing and deployment, and mastered the best practices and methods for each phase.</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The importance of teamwork, such as assigning tasks appropriately, tracking progress, solving problems and promoting good communication, are all key factors in the successful completion of a project.</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Learn to be flexible and adjust in a timely manner when challenges and difficulties are encountered in a project, such as changes in requirements, resource constraints and time pressures, to resolve these issues and make the project progress smoothly.</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In the development phase of the project, learn to use Django for model design, view function writing, URL configuration, template rendering, and database operations to improve technically.</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The importance of software project management goes beyond the development technology itself. Understanding and mastering the knowledge and skills of project management can help improve the efficiency of the team, ensure the quality and successful delivery of the project</a:t>
            </a:r>
          </a:p>
          <a:p>
            <a:pPr marL="285750" indent="-285750">
              <a:buFont typeface="Arial" panose="020B0604020202020204" pitchFamily="34" charset="0"/>
              <a:buChar char="•"/>
            </a:pPr>
            <a:endParaRPr lang="en-US" altLang="zh-CN" b="1" dirty="0">
              <a:latin typeface="Calibri" panose="020F0502020204030204" charset="0"/>
              <a:cs typeface="Calibri" panose="020F0502020204030204" charset="0"/>
            </a:endParaRPr>
          </a:p>
          <a:p>
            <a:endParaRPr lang="en-US" altLang="zh-CN" b="1" dirty="0">
              <a:latin typeface="Calibri" panose="020F0502020204030204" charset="0"/>
              <a:cs typeface="Calibri" panose="020F0502020204030204" charset="0"/>
            </a:endParaRPr>
          </a:p>
          <a:p>
            <a:endParaRPr lang="en-US" altLang="zh-CN" b="1" dirty="0">
              <a:latin typeface="Calibri" panose="020F0502020204030204" charset="0"/>
              <a:cs typeface="Calibri" panose="020F0502020204030204" charset="0"/>
            </a:endParaRPr>
          </a:p>
        </p:txBody>
      </p:sp>
    </p:spTree>
    <p:extLst>
      <p:ext uri="{BB962C8B-B14F-4D97-AF65-F5344CB8AC3E}">
        <p14:creationId xmlns:p14="http://schemas.microsoft.com/office/powerpoint/2010/main" val="3576047283"/>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600"/>
                                        <p:tgtEl>
                                          <p:spTgt spid="12"/>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675" decel="100000" fill="hold"/>
                                        <p:tgtEl>
                                          <p:spTgt spid="10"/>
                                        </p:tgtEl>
                                        <p:attrNameLst>
                                          <p:attrName>ppt_y</p:attrName>
                                        </p:attrNameLst>
                                      </p:cBhvr>
                                      <p:tavLst>
                                        <p:tav tm="0">
                                          <p:val>
                                            <p:strVal val="#ppt_y+1"/>
                                          </p:val>
                                        </p:tav>
                                        <p:tav tm="100000">
                                          <p:val>
                                            <p:strVal val="#ppt_y-.03"/>
                                          </p:val>
                                        </p:tav>
                                      </p:tavLst>
                                    </p:anim>
                                    <p:anim calcmode="lin" valueType="num">
                                      <p:cBhvr>
                                        <p:cTn id="13" dur="75" accel="100000" fill="hold">
                                          <p:stCondLst>
                                            <p:cond delay="675"/>
                                          </p:stCondLst>
                                        </p:cTn>
                                        <p:tgtEl>
                                          <p:spTgt spid="10"/>
                                        </p:tgtEl>
                                        <p:attrNameLst>
                                          <p:attrName>ppt_y</p:attrName>
                                        </p:attrNameLst>
                                      </p:cBhvr>
                                      <p:tavLst>
                                        <p:tav tm="0">
                                          <p:val>
                                            <p:strVal val="#ppt_y-.03"/>
                                          </p:val>
                                        </p:tav>
                                        <p:tav tm="100000">
                                          <p:val>
                                            <p:strVal val="#ppt_y"/>
                                          </p:val>
                                        </p:tav>
                                      </p:tavLst>
                                    </p:anim>
                                  </p:childTnLst>
                                </p:cTn>
                              </p:par>
                              <p:par>
                                <p:cTn id="14" presetID="37"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675" decel="100000" fill="hold"/>
                                        <p:tgtEl>
                                          <p:spTgt spid="3"/>
                                        </p:tgtEl>
                                        <p:attrNameLst>
                                          <p:attrName>ppt_y</p:attrName>
                                        </p:attrNameLst>
                                      </p:cBhvr>
                                      <p:tavLst>
                                        <p:tav tm="0">
                                          <p:val>
                                            <p:strVal val="#ppt_y+1"/>
                                          </p:val>
                                        </p:tav>
                                        <p:tav tm="100000">
                                          <p:val>
                                            <p:strVal val="#ppt_y-.03"/>
                                          </p:val>
                                        </p:tav>
                                      </p:tavLst>
                                    </p:anim>
                                    <p:anim calcmode="lin" valueType="num">
                                      <p:cBhvr>
                                        <p:cTn id="19"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4256"/>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endParaRPr lang="en-US" altLang="zh-CN" sz="1800" dirty="0">
              <a:solidFill>
                <a:srgbClr val="26337B"/>
              </a:solidFill>
              <a:latin typeface="Calibri" panose="020F0502020204030204" charset="0"/>
              <a:cs typeface="Calibri" panose="020F0502020204030204" charset="0"/>
              <a:sym typeface="+mn-ea"/>
            </a:endParaRPr>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Future Plan</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3" name="TextBox 9">
            <a:extLst>
              <a:ext uri="{FF2B5EF4-FFF2-40B4-BE49-F238E27FC236}">
                <a16:creationId xmlns:a16="http://schemas.microsoft.com/office/drawing/2014/main" id="{6326A062-2BDB-0229-0C7A-5064177B747D}"/>
              </a:ext>
            </a:extLst>
          </p:cNvPr>
          <p:cNvSpPr txBox="1"/>
          <p:nvPr/>
        </p:nvSpPr>
        <p:spPr>
          <a:xfrm>
            <a:off x="2016586" y="760307"/>
            <a:ext cx="8452695" cy="1938992"/>
          </a:xfrm>
          <a:prstGeom prst="rect">
            <a:avLst/>
          </a:prstGeom>
          <a:noFill/>
        </p:spPr>
        <p:txBody>
          <a:bodyPr wrap="square" rtlCol="0">
            <a:spAutoFit/>
          </a:bodyPr>
          <a:lstStyle/>
          <a:p>
            <a:pPr algn="ctr"/>
            <a:r>
              <a:rPr lang="en-US" altLang="zh-CN" sz="5400" b="1" dirty="0">
                <a:latin typeface="Calibri" panose="020F0502020204030204" charset="0"/>
                <a:cs typeface="Calibri" panose="020F0502020204030204" charset="0"/>
              </a:rPr>
              <a:t>Future plan for next cycle</a:t>
            </a:r>
            <a:endParaRPr lang="zh-CN" altLang="zh-CN" sz="5400" b="1" dirty="0">
              <a:latin typeface="Calibri" panose="020F0502020204030204" charset="0"/>
              <a:cs typeface="Calibri" panose="020F0502020204030204" charset="0"/>
            </a:endParaRPr>
          </a:p>
          <a:p>
            <a:pPr algn="ctr"/>
            <a:endParaRPr lang="id-ID" sz="6600" b="1" dirty="0">
              <a:latin typeface="Calibri" panose="020F0502020204030204" charset="0"/>
              <a:cs typeface="Calibri" panose="020F0502020204030204" charset="0"/>
            </a:endParaRPr>
          </a:p>
        </p:txBody>
      </p:sp>
      <p:sp>
        <p:nvSpPr>
          <p:cNvPr id="4" name="TextBox 9">
            <a:extLst>
              <a:ext uri="{FF2B5EF4-FFF2-40B4-BE49-F238E27FC236}">
                <a16:creationId xmlns:a16="http://schemas.microsoft.com/office/drawing/2014/main" id="{0BF8053C-8C7E-F065-011D-9CB67F8FBA18}"/>
              </a:ext>
            </a:extLst>
          </p:cNvPr>
          <p:cNvSpPr txBox="1"/>
          <p:nvPr/>
        </p:nvSpPr>
        <p:spPr>
          <a:xfrm>
            <a:off x="230209" y="1809036"/>
            <a:ext cx="11731581" cy="4801314"/>
          </a:xfrm>
          <a:prstGeom prst="rect">
            <a:avLst/>
          </a:prstGeom>
          <a:noFill/>
        </p:spPr>
        <p:txBody>
          <a:bodyPr wrap="square" rtlCol="0">
            <a:spAutoFit/>
          </a:bodyPr>
          <a:lstStyle/>
          <a:p>
            <a:r>
              <a:rPr lang="en-US" altLang="zh-CN" b="1" dirty="0">
                <a:latin typeface="Calibri" panose="020F0502020204030204" charset="0"/>
                <a:cs typeface="Calibri" panose="020F0502020204030204" charset="0"/>
              </a:rPr>
              <a:t>Looking ahead, we have several exciting plans to enhance and expand Enchanted Movie in order to provide an even more immersive and comprehensive movie experience for our users. Here are some of our future plans:</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Enhanced personalization: We aim to further personalize the user experience by leveraging advanced algorithms and user preferences.</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Seamless integration with streaming platforms: We are actively working on partnerships and integrations with popular streaming platforms to allow users to directly access and stream movies from within the Enchanted Movie app. </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Exclusive content and partnerships: We plan to collaborate with movie studios, distributors, and content creators to bring exclusive content and special promotions to our users. </a:t>
            </a:r>
          </a:p>
          <a:p>
            <a:pPr marL="285750" indent="-285750">
              <a:buFont typeface="Arial" panose="020B0604020202020204" pitchFamily="34" charset="0"/>
              <a:buChar char="•"/>
            </a:pPr>
            <a:r>
              <a:rPr lang="en-US" altLang="zh-CN" b="1">
                <a:latin typeface="Calibri" panose="020F0502020204030204" charset="0"/>
                <a:cs typeface="Calibri" panose="020F0502020204030204" charset="0"/>
              </a:rPr>
              <a:t>Social </a:t>
            </a:r>
            <a:r>
              <a:rPr lang="en-US" altLang="zh-CN" b="1" dirty="0">
                <a:latin typeface="Calibri" panose="020F0502020204030204" charset="0"/>
                <a:cs typeface="Calibri" panose="020F0502020204030204" charset="0"/>
              </a:rPr>
              <a:t>engagement and community expansion: We will continue to foster a vibrant and engaged community within Enchanted Movie. This includes expanding our social features, such as discussion forums, live chats, and interactive events, where users can connect, share their passion for movies, and exchange recommendations and opinions.</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International expansion: We have plans to expand Enchanted Movie's availability to a broader global audience. This will involve localizing the app in different languages, curating content specific to different regions, and partnering with local movie theaters and ticketing services to provide a comprehensive movie experience worldwide.</a:t>
            </a:r>
          </a:p>
          <a:p>
            <a:pPr marL="285750" indent="-285750">
              <a:buFont typeface="Arial" panose="020B0604020202020204" pitchFamily="34" charset="0"/>
              <a:buChar char="•"/>
            </a:pPr>
            <a:r>
              <a:rPr lang="en-US" altLang="zh-CN" b="1" dirty="0">
                <a:latin typeface="Calibri" panose="020F0502020204030204" charset="0"/>
                <a:cs typeface="Calibri" panose="020F0502020204030204" charset="0"/>
              </a:rPr>
              <a:t>Continuous improvement and bug fixes: We are committed to constantly improving Enchanted Movie based on user feedback and suggestions. We will diligently add</a:t>
            </a:r>
          </a:p>
          <a:p>
            <a:endParaRPr lang="en-US" altLang="zh-CN" b="1" dirty="0">
              <a:latin typeface="Calibri" panose="020F0502020204030204" charset="0"/>
              <a:cs typeface="Calibri" panose="020F0502020204030204" charset="0"/>
            </a:endParaRPr>
          </a:p>
        </p:txBody>
      </p:sp>
    </p:spTree>
    <p:extLst>
      <p:ext uri="{BB962C8B-B14F-4D97-AF65-F5344CB8AC3E}">
        <p14:creationId xmlns:p14="http://schemas.microsoft.com/office/powerpoint/2010/main" val="2818123294"/>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37"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675" decel="100000" fill="hold"/>
                                        <p:tgtEl>
                                          <p:spTgt spid="3"/>
                                        </p:tgtEl>
                                        <p:attrNameLst>
                                          <p:attrName>ppt_y</p:attrName>
                                        </p:attrNameLst>
                                      </p:cBhvr>
                                      <p:tavLst>
                                        <p:tav tm="0">
                                          <p:val>
                                            <p:strVal val="#ppt_y+1"/>
                                          </p:val>
                                        </p:tav>
                                        <p:tav tm="100000">
                                          <p:val>
                                            <p:strVal val="#ppt_y-.03"/>
                                          </p:val>
                                        </p:tav>
                                      </p:tavLst>
                                    </p:anim>
                                    <p:anim calcmode="lin" valueType="num">
                                      <p:cBhvr>
                                        <p:cTn id="19"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750"/>
                                        <p:tgtEl>
                                          <p:spTgt spid="4"/>
                                        </p:tgtEl>
                                      </p:cBhvr>
                                    </p:animEffect>
                                    <p:anim calcmode="lin" valueType="num">
                                      <p:cBhvr>
                                        <p:cTn id="23" dur="750" fill="hold"/>
                                        <p:tgtEl>
                                          <p:spTgt spid="4"/>
                                        </p:tgtEl>
                                        <p:attrNameLst>
                                          <p:attrName>ppt_x</p:attrName>
                                        </p:attrNameLst>
                                      </p:cBhvr>
                                      <p:tavLst>
                                        <p:tav tm="0">
                                          <p:val>
                                            <p:strVal val="#ppt_x"/>
                                          </p:val>
                                        </p:tav>
                                        <p:tav tm="100000">
                                          <p:val>
                                            <p:strVal val="#ppt_x"/>
                                          </p:val>
                                        </p:tav>
                                      </p:tavLst>
                                    </p:anim>
                                    <p:anim calcmode="lin" valueType="num">
                                      <p:cBhvr>
                                        <p:cTn id="24" dur="675" decel="100000" fill="hold"/>
                                        <p:tgtEl>
                                          <p:spTgt spid="4"/>
                                        </p:tgtEl>
                                        <p:attrNameLst>
                                          <p:attrName>ppt_y</p:attrName>
                                        </p:attrNameLst>
                                      </p:cBhvr>
                                      <p:tavLst>
                                        <p:tav tm="0">
                                          <p:val>
                                            <p:strVal val="#ppt_y+1"/>
                                          </p:val>
                                        </p:tav>
                                        <p:tav tm="100000">
                                          <p:val>
                                            <p:strVal val="#ppt_y-.03"/>
                                          </p:val>
                                        </p:tav>
                                      </p:tavLst>
                                    </p:anim>
                                    <p:anim calcmode="lin" valueType="num">
                                      <p:cBhvr>
                                        <p:cTn id="25"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椭圆 14"/>
          <p:cNvSpPr/>
          <p:nvPr/>
        </p:nvSpPr>
        <p:spPr>
          <a:xfrm>
            <a:off x="2838542" y="37441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Freeform 11"/>
          <p:cNvSpPr>
            <a:spLocks noEditPoints="1"/>
          </p:cNvSpPr>
          <p:nvPr/>
        </p:nvSpPr>
        <p:spPr bwMode="auto">
          <a:xfrm>
            <a:off x="2300842" y="2603433"/>
            <a:ext cx="2105832" cy="126785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0" name="TextBox 9"/>
          <p:cNvSpPr txBox="1"/>
          <p:nvPr/>
        </p:nvSpPr>
        <p:spPr>
          <a:xfrm>
            <a:off x="4523952" y="2794142"/>
            <a:ext cx="4942940" cy="1568450"/>
          </a:xfrm>
          <a:prstGeom prst="rect">
            <a:avLst/>
          </a:prstGeom>
          <a:noFill/>
        </p:spPr>
        <p:txBody>
          <a:bodyPr wrap="square" rtlCol="0">
            <a:spAutoFit/>
          </a:bodyPr>
          <a:lstStyle/>
          <a:p>
            <a:r>
              <a:rPr lang="en-US" sz="9600" b="1" dirty="0">
                <a:latin typeface="Calibri" panose="020F0502020204030204" charset="0"/>
                <a:cs typeface="Calibri" panose="020F0502020204030204" charset="0"/>
              </a:rPr>
              <a:t>Thanks</a:t>
            </a:r>
            <a:endParaRPr lang="id-ID" sz="9600" b="1" dirty="0">
              <a:latin typeface="Calibri" panose="020F0502020204030204" charset="0"/>
              <a:cs typeface="Calibri" panose="020F0502020204030204" charset="0"/>
            </a:endParaRPr>
          </a:p>
        </p:txBody>
      </p:sp>
      <p:sp>
        <p:nvSpPr>
          <p:cNvPr id="12" name="Rectangle 11"/>
          <p:cNvSpPr/>
          <p:nvPr/>
        </p:nvSpPr>
        <p:spPr>
          <a:xfrm>
            <a:off x="5076825" y="6181090"/>
            <a:ext cx="2038350" cy="414020"/>
          </a:xfrm>
          <a:prstGeom prst="rect">
            <a:avLst/>
          </a:prstGeom>
        </p:spPr>
        <p:txBody>
          <a:bodyPr wrap="square">
            <a:spAutoFit/>
          </a:bodyPr>
          <a:lstStyle/>
          <a:p>
            <a:pPr>
              <a:lnSpc>
                <a:spcPct val="150000"/>
              </a:lnSpc>
            </a:pPr>
            <a:r>
              <a:rPr lang="en-US" sz="1400" dirty="0">
                <a:latin typeface="Calibri" panose="020F0502020204030204" charset="0"/>
                <a:cs typeface="Calibri" panose="020F0502020204030204" charset="0"/>
              </a:rPr>
              <a:t>- Enchanted Movie -</a:t>
            </a:r>
            <a:endParaRPr lang="en-US" altLang="en-US" sz="1400" dirty="0">
              <a:latin typeface="Calibri" panose="020F0502020204030204" charset="0"/>
              <a:ea typeface="宋体" panose="02010600030101010101" pitchFamily="2" charset="-122"/>
              <a:cs typeface="Calibri" panose="020F0502020204030204" charset="0"/>
            </a:endParaRPr>
          </a:p>
        </p:txBody>
      </p:sp>
      <p:pic>
        <p:nvPicPr>
          <p:cNvPr id="2" name="图片 1" descr="海事logo 2 (2)"/>
          <p:cNvPicPr>
            <a:picLocks noChangeAspect="1"/>
          </p:cNvPicPr>
          <p:nvPr/>
        </p:nvPicPr>
        <p:blipFill>
          <a:blip r:embed="rId2"/>
          <a:stretch>
            <a:fillRect/>
          </a:stretch>
        </p:blipFill>
        <p:spPr>
          <a:xfrm>
            <a:off x="-109855" y="-687705"/>
            <a:ext cx="3617595" cy="26123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600"/>
                                        <p:tgtEl>
                                          <p:spTgt spid="12"/>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600"/>
                                        <p:tgtEl>
                                          <p:spTgt spid="9"/>
                                        </p:tgtEl>
                                      </p:cBhvr>
                                    </p:animEffect>
                                  </p:childTnLst>
                                </p:cTn>
                              </p:par>
                              <p:par>
                                <p:cTn id="12" presetID="37"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anim calcmode="lin" valueType="num">
                                      <p:cBhvr>
                                        <p:cTn id="15" dur="750" fill="hold"/>
                                        <p:tgtEl>
                                          <p:spTgt spid="10"/>
                                        </p:tgtEl>
                                        <p:attrNameLst>
                                          <p:attrName>ppt_x</p:attrName>
                                        </p:attrNameLst>
                                      </p:cBhvr>
                                      <p:tavLst>
                                        <p:tav tm="0">
                                          <p:val>
                                            <p:strVal val="#ppt_x"/>
                                          </p:val>
                                        </p:tav>
                                        <p:tav tm="100000">
                                          <p:val>
                                            <p:strVal val="#ppt_x"/>
                                          </p:val>
                                        </p:tav>
                                      </p:tavLst>
                                    </p:anim>
                                    <p:anim calcmode="lin" valueType="num">
                                      <p:cBhvr>
                                        <p:cTn id="16" dur="675" decel="100000" fill="hold"/>
                                        <p:tgtEl>
                                          <p:spTgt spid="10"/>
                                        </p:tgtEl>
                                        <p:attrNameLst>
                                          <p:attrName>ppt_y</p:attrName>
                                        </p:attrNameLst>
                                      </p:cBhvr>
                                      <p:tavLst>
                                        <p:tav tm="0">
                                          <p:val>
                                            <p:strVal val="#ppt_y+1"/>
                                          </p:val>
                                        </p:tav>
                                        <p:tav tm="100000">
                                          <p:val>
                                            <p:strVal val="#ppt_y-.03"/>
                                          </p:val>
                                        </p:tav>
                                      </p:tavLst>
                                    </p:anim>
                                    <p:anim calcmode="lin" valueType="num">
                                      <p:cBhvr>
                                        <p:cTn id="17" dur="75" accel="100000" fill="hold">
                                          <p:stCondLst>
                                            <p:cond delay="67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4" name="Rectangle 40">
            <a:extLst>
              <a:ext uri="{FF2B5EF4-FFF2-40B4-BE49-F238E27FC236}">
                <a16:creationId xmlns:a16="http://schemas.microsoft.com/office/drawing/2014/main" id="{FC4C827D-2712-D5AF-25DC-CE7DBCBB3252}"/>
              </a:ext>
            </a:extLst>
          </p:cNvPr>
          <p:cNvSpPr/>
          <p:nvPr/>
        </p:nvSpPr>
        <p:spPr>
          <a:xfrm>
            <a:off x="3092315" y="1009887"/>
            <a:ext cx="6621311" cy="671851"/>
          </a:xfrm>
          <a:prstGeom prst="rect">
            <a:avLst/>
          </a:prstGeom>
        </p:spPr>
        <p:txBody>
          <a:bodyPr wrap="square">
            <a:spAutoFit/>
          </a:bodyPr>
          <a:lstStyle/>
          <a:p>
            <a:pPr indent="-457200" algn="just">
              <a:lnSpc>
                <a:spcPct val="150000"/>
              </a:lnSpc>
            </a:pPr>
            <a:r>
              <a:rPr lang="en-US" altLang="zh-CN" sz="2800" b="1" dirty="0">
                <a:latin typeface="Calibri" panose="020F0502020204030204" charset="0"/>
                <a:cs typeface="Calibri" panose="020F0502020204030204" charset="0"/>
              </a:rPr>
              <a:t>Front-end : Design style &amp; </a:t>
            </a:r>
            <a:r>
              <a:rPr lang="en-US" altLang="zh-CN" sz="2800" dirty="0"/>
              <a:t> </a:t>
            </a:r>
            <a:r>
              <a:rPr lang="en-US" altLang="zh-CN" sz="2800" b="1" dirty="0">
                <a:latin typeface="Calibri" panose="020F0502020204030204" charset="0"/>
                <a:cs typeface="Calibri" panose="020F0502020204030204" charset="0"/>
              </a:rPr>
              <a:t>Philosophy</a:t>
            </a:r>
            <a:endParaRPr lang="zh-CN" altLang="zh-CN" sz="2800" b="1" dirty="0"/>
          </a:p>
        </p:txBody>
      </p:sp>
      <p:graphicFrame>
        <p:nvGraphicFramePr>
          <p:cNvPr id="7" name="表格 7">
            <a:extLst>
              <a:ext uri="{FF2B5EF4-FFF2-40B4-BE49-F238E27FC236}">
                <a16:creationId xmlns:a16="http://schemas.microsoft.com/office/drawing/2014/main" id="{C6EA2913-E6F6-8B7F-0115-903C580715BE}"/>
              </a:ext>
            </a:extLst>
          </p:cNvPr>
          <p:cNvGraphicFramePr>
            <a:graphicFrameLocks noGrp="1"/>
          </p:cNvGraphicFramePr>
          <p:nvPr>
            <p:extLst>
              <p:ext uri="{D42A27DB-BD31-4B8C-83A1-F6EECF244321}">
                <p14:modId xmlns:p14="http://schemas.microsoft.com/office/powerpoint/2010/main" val="2162285698"/>
              </p:ext>
            </p:extLst>
          </p:nvPr>
        </p:nvGraphicFramePr>
        <p:xfrm>
          <a:off x="1059750" y="1994125"/>
          <a:ext cx="9778935" cy="4572000"/>
        </p:xfrm>
        <a:graphic>
          <a:graphicData uri="http://schemas.openxmlformats.org/drawingml/2006/table">
            <a:tbl>
              <a:tblPr firstRow="1" bandRow="1">
                <a:tableStyleId>{5940675A-B579-460E-94D1-54222C63F5DA}</a:tableStyleId>
              </a:tblPr>
              <a:tblGrid>
                <a:gridCol w="2712905">
                  <a:extLst>
                    <a:ext uri="{9D8B030D-6E8A-4147-A177-3AD203B41FA5}">
                      <a16:colId xmlns:a16="http://schemas.microsoft.com/office/drawing/2014/main" val="3935793769"/>
                    </a:ext>
                  </a:extLst>
                </a:gridCol>
                <a:gridCol w="7066030">
                  <a:extLst>
                    <a:ext uri="{9D8B030D-6E8A-4147-A177-3AD203B41FA5}">
                      <a16:colId xmlns:a16="http://schemas.microsoft.com/office/drawing/2014/main" val="3929508150"/>
                    </a:ext>
                  </a:extLst>
                </a:gridCol>
              </a:tblGrid>
              <a:tr h="590897">
                <a:tc>
                  <a:txBody>
                    <a:bodyPr/>
                    <a:lstStyle/>
                    <a:p>
                      <a:r>
                        <a:rPr lang="en-US" altLang="zh-CN" b="1" dirty="0">
                          <a:latin typeface="Calibri" panose="020F0502020204030204" pitchFamily="34" charset="0"/>
                          <a:cs typeface="Calibri" panose="020F0502020204030204" pitchFamily="34" charset="0"/>
                        </a:rPr>
                        <a:t>Inspiration</a:t>
                      </a:r>
                      <a:endParaRPr lang="zh-CN" altLang="en-US" b="1" dirty="0">
                        <a:latin typeface="Calibri" panose="020F0502020204030204" pitchFamily="34" charset="0"/>
                        <a:cs typeface="Calibri" panose="020F0502020204030204" pitchFamily="34" charset="0"/>
                      </a:endParaRPr>
                    </a:p>
                  </a:txBody>
                  <a:tcPr/>
                </a:tc>
                <a:tc>
                  <a:txBody>
                    <a:bodyPr/>
                    <a:lstStyle/>
                    <a:p>
                      <a:r>
                        <a:rPr lang="en-US" altLang="zh-CN" dirty="0">
                          <a:latin typeface="Calibri" panose="020F0502020204030204" pitchFamily="34" charset="0"/>
                          <a:cs typeface="Calibri" panose="020F0502020204030204" pitchFamily="34" charset="0"/>
                        </a:rPr>
                        <a:t>Drawing from the enchantment and mystique of the cinematic world, we encapsulate its rich diversity through color.</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80043920"/>
                  </a:ext>
                </a:extLst>
              </a:tr>
              <a:tr h="590897">
                <a:tc>
                  <a:txBody>
                    <a:bodyPr/>
                    <a:lstStyle/>
                    <a:p>
                      <a:r>
                        <a:rPr lang="en-US" altLang="zh-CN" b="1" dirty="0">
                          <a:latin typeface="Calibri" panose="020F0502020204030204" pitchFamily="34" charset="0"/>
                          <a:cs typeface="Calibri" panose="020F0502020204030204" pitchFamily="34" charset="0"/>
                        </a:rPr>
                        <a:t>Color Palette</a:t>
                      </a:r>
                      <a:endParaRPr lang="zh-CN" altLang="en-US" b="1" dirty="0">
                        <a:latin typeface="Calibri" panose="020F0502020204030204" pitchFamily="34" charset="0"/>
                        <a:cs typeface="Calibri" panose="020F0502020204030204" pitchFamily="34" charset="0"/>
                      </a:endParaRPr>
                    </a:p>
                  </a:txBody>
                  <a:tcPr/>
                </a:tc>
                <a:tc>
                  <a:txBody>
                    <a:bodyPr/>
                    <a:lstStyle/>
                    <a:p>
                      <a:r>
                        <a:rPr lang="en-US" altLang="zh-CN" dirty="0">
                          <a:latin typeface="Calibri" panose="020F0502020204030204" pitchFamily="34" charset="0"/>
                          <a:cs typeface="Calibri" panose="020F0502020204030204" pitchFamily="34" charset="0"/>
                        </a:rPr>
                        <a:t>Indigo and pink are selected as primary colors, serving respectively as themes for light and dark modes based on user preference.</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92062219"/>
                  </a:ext>
                </a:extLst>
              </a:tr>
              <a:tr h="844139">
                <a:tc>
                  <a:txBody>
                    <a:bodyPr/>
                    <a:lstStyle/>
                    <a:p>
                      <a:r>
                        <a:rPr lang="en-US" altLang="zh-CN" b="1" dirty="0">
                          <a:latin typeface="Calibri" panose="020F0502020204030204" pitchFamily="34" charset="0"/>
                          <a:cs typeface="Calibri" panose="020F0502020204030204" pitchFamily="34" charset="0"/>
                        </a:rPr>
                        <a:t>Icon Design</a:t>
                      </a:r>
                      <a:endParaRPr lang="zh-CN" altLang="en-US" b="1" dirty="0">
                        <a:latin typeface="Calibri" panose="020F0502020204030204" pitchFamily="34" charset="0"/>
                        <a:cs typeface="Calibri" panose="020F0502020204030204" pitchFamily="34" charset="0"/>
                      </a:endParaRPr>
                    </a:p>
                  </a:txBody>
                  <a:tcPr/>
                </a:tc>
                <a:tc>
                  <a:txBody>
                    <a:bodyPr/>
                    <a:lstStyle/>
                    <a:p>
                      <a:r>
                        <a:rPr lang="en-US" altLang="zh-CN" dirty="0">
                          <a:latin typeface="Calibri" panose="020F0502020204030204" pitchFamily="34" charset="0"/>
                          <a:cs typeface="Calibri" panose="020F0502020204030204" pitchFamily="34" charset="0"/>
                        </a:rPr>
                        <a:t>We chose Apple's SF Symbols for our icon design, ensuring consistency with the iOS platform and emphasizing our commitment to clean and efficient design principles.</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6863204"/>
                  </a:ext>
                </a:extLst>
              </a:tr>
              <a:tr h="844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latin typeface="Calibri" panose="020F0502020204030204" pitchFamily="34" charset="0"/>
                          <a:cs typeface="Calibri" panose="020F0502020204030204" pitchFamily="34" charset="0"/>
                        </a:rPr>
                        <a:t>Interface Design</a:t>
                      </a:r>
                      <a:endParaRPr lang="zh-CN" altLang="en-US" b="1" dirty="0">
                        <a:latin typeface="Calibri" panose="020F0502020204030204" pitchFamily="34" charset="0"/>
                        <a:cs typeface="Calibri" panose="020F0502020204030204" pitchFamily="34" charset="0"/>
                      </a:endParaRPr>
                    </a:p>
                    <a:p>
                      <a:endParaRPr lang="zh-CN" altLang="en-US" b="1" dirty="0">
                        <a:latin typeface="Calibri" panose="020F0502020204030204" pitchFamily="34" charset="0"/>
                        <a:cs typeface="Calibri" panose="020F0502020204030204" pitchFamily="34" charset="0"/>
                      </a:endParaRPr>
                    </a:p>
                  </a:txBody>
                  <a:tcPr/>
                </a:tc>
                <a:tc>
                  <a:txBody>
                    <a:bodyPr/>
                    <a:lstStyle/>
                    <a:p>
                      <a:r>
                        <a:rPr lang="en-US" altLang="zh-CN" dirty="0" err="1">
                          <a:latin typeface="Calibri" panose="020F0502020204030204" pitchFamily="34" charset="0"/>
                          <a:cs typeface="Calibri" panose="020F0502020204030204" pitchFamily="34" charset="0"/>
                        </a:rPr>
                        <a:t>UltraThinMaterial</a:t>
                      </a:r>
                      <a:r>
                        <a:rPr lang="en-US" altLang="zh-CN" dirty="0">
                          <a:latin typeface="Calibri" panose="020F0502020204030204" pitchFamily="34" charset="0"/>
                          <a:cs typeface="Calibri" panose="020F0502020204030204" pitchFamily="34" charset="0"/>
                        </a:rPr>
                        <a:t> is deliberately selected as the primary style for its high transparency and ability to enhance the three-dimensional feel of the interface while providing users with a light and premium visual experience.</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77753729"/>
                  </a:ext>
                </a:extLst>
              </a:tr>
              <a:tr h="1097381">
                <a:tc>
                  <a:txBody>
                    <a:bodyPr/>
                    <a:lstStyle/>
                    <a:p>
                      <a:r>
                        <a:rPr lang="en-US" altLang="zh-CN" b="1" dirty="0">
                          <a:latin typeface="Calibri" panose="020F0502020204030204" pitchFamily="34" charset="0"/>
                          <a:cs typeface="Calibri" panose="020F0502020204030204" pitchFamily="34" charset="0"/>
                        </a:rPr>
                        <a:t>Design Philosophy</a:t>
                      </a:r>
                      <a:endParaRPr lang="zh-CN" altLang="en-US" b="1" dirty="0">
                        <a:latin typeface="Calibri" panose="020F0502020204030204" pitchFamily="34" charset="0"/>
                        <a:cs typeface="Calibri" panose="020F0502020204030204" pitchFamily="34" charset="0"/>
                      </a:endParaRPr>
                    </a:p>
                  </a:txBody>
                  <a:tcPr/>
                </a:tc>
                <a:tc>
                  <a:txBody>
                    <a:bodyPr/>
                    <a:lstStyle/>
                    <a:p>
                      <a:r>
                        <a:rPr lang="en-US" altLang="zh-CN" dirty="0">
                          <a:latin typeface="Calibri" panose="020F0502020204030204" pitchFamily="34" charset="0"/>
                          <a:cs typeface="Calibri" panose="020F0502020204030204" pitchFamily="34" charset="0"/>
                        </a:rPr>
                        <a:t>Our design philosophy focuses on finding the perfect balance between elegance and simplicity. We aim to evoke the magical feelings associated with cinema while also delivering a smooth and intuitive user experience through the design of "Enchanted Movie".</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3495389"/>
                  </a:ext>
                </a:extLst>
              </a:tr>
            </a:tbl>
          </a:graphicData>
        </a:graphic>
      </p:graphicFrame>
    </p:spTree>
    <p:extLst>
      <p:ext uri="{BB962C8B-B14F-4D97-AF65-F5344CB8AC3E}">
        <p14:creationId xmlns:p14="http://schemas.microsoft.com/office/powerpoint/2010/main" val="132178799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graphicFrame>
        <p:nvGraphicFramePr>
          <p:cNvPr id="7" name="表格 7">
            <a:extLst>
              <a:ext uri="{FF2B5EF4-FFF2-40B4-BE49-F238E27FC236}">
                <a16:creationId xmlns:a16="http://schemas.microsoft.com/office/drawing/2014/main" id="{C6EA2913-E6F6-8B7F-0115-903C580715BE}"/>
              </a:ext>
            </a:extLst>
          </p:cNvPr>
          <p:cNvGraphicFramePr>
            <a:graphicFrameLocks noGrp="1"/>
          </p:cNvGraphicFramePr>
          <p:nvPr>
            <p:extLst>
              <p:ext uri="{D42A27DB-BD31-4B8C-83A1-F6EECF244321}">
                <p14:modId xmlns:p14="http://schemas.microsoft.com/office/powerpoint/2010/main" val="622736544"/>
              </p:ext>
            </p:extLst>
          </p:nvPr>
        </p:nvGraphicFramePr>
        <p:xfrm>
          <a:off x="999779" y="2093360"/>
          <a:ext cx="10192442" cy="4049852"/>
        </p:xfrm>
        <a:graphic>
          <a:graphicData uri="http://schemas.openxmlformats.org/drawingml/2006/table">
            <a:tbl>
              <a:tblPr firstRow="1" bandRow="1">
                <a:tableStyleId>{5940675A-B579-460E-94D1-54222C63F5DA}</a:tableStyleId>
              </a:tblPr>
              <a:tblGrid>
                <a:gridCol w="2827621">
                  <a:extLst>
                    <a:ext uri="{9D8B030D-6E8A-4147-A177-3AD203B41FA5}">
                      <a16:colId xmlns:a16="http://schemas.microsoft.com/office/drawing/2014/main" val="3935793769"/>
                    </a:ext>
                  </a:extLst>
                </a:gridCol>
                <a:gridCol w="7364821">
                  <a:extLst>
                    <a:ext uri="{9D8B030D-6E8A-4147-A177-3AD203B41FA5}">
                      <a16:colId xmlns:a16="http://schemas.microsoft.com/office/drawing/2014/main" val="3929508150"/>
                    </a:ext>
                  </a:extLst>
                </a:gridCol>
              </a:tblGrid>
              <a:tr h="661209">
                <a:tc>
                  <a:txBody>
                    <a:bodyPr/>
                    <a:lstStyle/>
                    <a:p>
                      <a:r>
                        <a:rPr lang="en-US" altLang="zh-CN" sz="1800" b="1" kern="1200" dirty="0">
                          <a:solidFill>
                            <a:schemeClr val="tx1"/>
                          </a:solidFill>
                          <a:effectLst/>
                          <a:latin typeface="Calibri" panose="020F0502020204030204" pitchFamily="34" charset="0"/>
                          <a:ea typeface="+mn-ea"/>
                          <a:cs typeface="Calibri" panose="020F0502020204030204" pitchFamily="34" charset="0"/>
                        </a:rPr>
                        <a:t>Navigation Management</a:t>
                      </a:r>
                      <a:endParaRPr lang="zh-CN" altLang="en-US" dirty="0">
                        <a:latin typeface="Calibri" panose="020F0502020204030204" pitchFamily="34" charset="0"/>
                        <a:cs typeface="Calibri" panose="020F0502020204030204" pitchFamily="34" charset="0"/>
                      </a:endParaRPr>
                    </a:p>
                  </a:txBody>
                  <a:tcPr/>
                </a:tc>
                <a:tc>
                  <a:txBody>
                    <a:bodyPr/>
                    <a:lstStyle/>
                    <a:p>
                      <a:r>
                        <a:rPr lang="en-US" altLang="zh-CN" dirty="0" err="1">
                          <a:latin typeface="Calibri" panose="020F0502020204030204" pitchFamily="34" charset="0"/>
                          <a:cs typeface="Calibri" panose="020F0502020204030204" pitchFamily="34" charset="0"/>
                        </a:rPr>
                        <a:t>NavigationView</a:t>
                      </a:r>
                      <a:r>
                        <a:rPr lang="en-US" altLang="zh-CN" dirty="0">
                          <a:latin typeface="Calibri" panose="020F0502020204030204" pitchFamily="34" charset="0"/>
                          <a:cs typeface="Calibri" panose="020F0502020204030204" pitchFamily="34" charset="0"/>
                        </a:rPr>
                        <a:t> and </a:t>
                      </a:r>
                      <a:r>
                        <a:rPr lang="en-US" altLang="zh-CN" dirty="0" err="1">
                          <a:latin typeface="Calibri" panose="020F0502020204030204" pitchFamily="34" charset="0"/>
                          <a:cs typeface="Calibri" panose="020F0502020204030204" pitchFamily="34" charset="0"/>
                        </a:rPr>
                        <a:t>NavigationViewLink</a:t>
                      </a:r>
                      <a:r>
                        <a:rPr lang="en-US" altLang="zh-CN" dirty="0">
                          <a:latin typeface="Calibri" panose="020F0502020204030204" pitchFamily="34" charset="0"/>
                          <a:cs typeface="Calibri" panose="020F0502020204030204" pitchFamily="34" charset="0"/>
                        </a:rPr>
                        <a:t> are utilized for the management of the application's navigation.</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80043920"/>
                  </a:ext>
                </a:extLst>
              </a:tr>
              <a:tr h="840297">
                <a:tc>
                  <a:txBody>
                    <a:bodyPr/>
                    <a:lstStyle/>
                    <a:p>
                      <a:r>
                        <a:rPr lang="en-US" altLang="zh-CN" sz="1800" b="1" kern="1200" dirty="0">
                          <a:solidFill>
                            <a:schemeClr val="tx1"/>
                          </a:solidFill>
                          <a:effectLst/>
                          <a:latin typeface="Calibri" panose="020F0502020204030204" pitchFamily="34" charset="0"/>
                          <a:ea typeface="+mn-ea"/>
                          <a:cs typeface="Calibri" panose="020F0502020204030204" pitchFamily="34" charset="0"/>
                        </a:rPr>
                        <a:t>Displaying Movie Lists</a:t>
                      </a:r>
                      <a:endParaRPr lang="zh-CN" altLang="en-US" sz="1800" b="1" kern="1200" dirty="0">
                        <a:solidFill>
                          <a:schemeClr val="tx1"/>
                        </a:solidFill>
                        <a:effectLst/>
                        <a:latin typeface="Calibri" panose="020F0502020204030204" pitchFamily="34" charset="0"/>
                        <a:ea typeface="+mn-ea"/>
                        <a:cs typeface="Calibri" panose="020F0502020204030204" pitchFamily="34" charset="0"/>
                      </a:endParaRPr>
                    </a:p>
                  </a:txBody>
                  <a:tcPr/>
                </a:tc>
                <a:tc>
                  <a:txBody>
                    <a:bodyPr/>
                    <a:lstStyle/>
                    <a:p>
                      <a:r>
                        <a:rPr lang="en-US" altLang="zh-CN" sz="1800" kern="1200" dirty="0">
                          <a:solidFill>
                            <a:schemeClr val="tx1"/>
                          </a:solidFill>
                          <a:effectLst/>
                          <a:latin typeface="Calibri" panose="020F0502020204030204" pitchFamily="34" charset="0"/>
                          <a:ea typeface="+mn-ea"/>
                          <a:cs typeface="Calibri" panose="020F0502020204030204" pitchFamily="34" charset="0"/>
                        </a:rPr>
                        <a:t>We employ List and </a:t>
                      </a:r>
                      <a:r>
                        <a:rPr lang="en-US" altLang="zh-CN" sz="1800" kern="1200" dirty="0" err="1">
                          <a:solidFill>
                            <a:schemeClr val="tx1"/>
                          </a:solidFill>
                          <a:effectLst/>
                          <a:latin typeface="Calibri" panose="020F0502020204030204" pitchFamily="34" charset="0"/>
                          <a:ea typeface="+mn-ea"/>
                          <a:cs typeface="Calibri" panose="020F0502020204030204" pitchFamily="34" charset="0"/>
                        </a:rPr>
                        <a:t>ForEach</a:t>
                      </a:r>
                      <a:r>
                        <a:rPr lang="en-US" altLang="zh-CN" sz="1800" kern="1200" dirty="0">
                          <a:solidFill>
                            <a:schemeClr val="tx1"/>
                          </a:solidFill>
                          <a:effectLst/>
                          <a:latin typeface="Calibri" panose="020F0502020204030204" pitchFamily="34" charset="0"/>
                          <a:ea typeface="+mn-ea"/>
                          <a:cs typeface="Calibri" panose="020F0502020204030204" pitchFamily="34" charset="0"/>
                        </a:rPr>
                        <a:t> components to display the movie lists, with each entry structured using </a:t>
                      </a:r>
                      <a:r>
                        <a:rPr lang="en-US" altLang="zh-CN" sz="1800" kern="1200" dirty="0" err="1">
                          <a:solidFill>
                            <a:schemeClr val="tx1"/>
                          </a:solidFill>
                          <a:effectLst/>
                          <a:latin typeface="Calibri" panose="020F0502020204030204" pitchFamily="34" charset="0"/>
                          <a:ea typeface="+mn-ea"/>
                          <a:cs typeface="Calibri" panose="020F0502020204030204" pitchFamily="34" charset="0"/>
                        </a:rPr>
                        <a:t>HStack</a:t>
                      </a:r>
                      <a:r>
                        <a:rPr lang="en-US" altLang="zh-CN" sz="1800" kern="1200" dirty="0">
                          <a:solidFill>
                            <a:schemeClr val="tx1"/>
                          </a:solidFill>
                          <a:effectLst/>
                          <a:latin typeface="Calibri" panose="020F0502020204030204" pitchFamily="34" charset="0"/>
                          <a:ea typeface="+mn-ea"/>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92062219"/>
                  </a:ext>
                </a:extLst>
              </a:tr>
              <a:tr h="640801">
                <a:tc>
                  <a:txBody>
                    <a:bodyPr/>
                    <a:lstStyle/>
                    <a:p>
                      <a:r>
                        <a:rPr lang="en-US" altLang="zh-CN" sz="1800" b="1" kern="1200" dirty="0">
                          <a:solidFill>
                            <a:schemeClr val="tx1"/>
                          </a:solidFill>
                          <a:effectLst/>
                          <a:latin typeface="Calibri" panose="020F0502020204030204" pitchFamily="34" charset="0"/>
                          <a:ea typeface="+mn-ea"/>
                          <a:cs typeface="Calibri" panose="020F0502020204030204" pitchFamily="34" charset="0"/>
                        </a:rPr>
                        <a:t>Content within Each Entry</a:t>
                      </a:r>
                      <a:endParaRPr lang="zh-CN" altLang="en-US" dirty="0">
                        <a:latin typeface="Calibri" panose="020F0502020204030204" pitchFamily="34" charset="0"/>
                        <a:cs typeface="Calibri" panose="020F0502020204030204" pitchFamily="34" charset="0"/>
                      </a:endParaRPr>
                    </a:p>
                  </a:txBody>
                  <a:tcPr/>
                </a:tc>
                <a:tc>
                  <a:txBody>
                    <a:bodyPr/>
                    <a:lstStyle/>
                    <a:p>
                      <a:r>
                        <a:rPr lang="en-US" altLang="zh-CN" dirty="0">
                          <a:latin typeface="Calibri" panose="020F0502020204030204" pitchFamily="34" charset="0"/>
                          <a:cs typeface="Calibri" panose="020F0502020204030204" pitchFamily="34" charset="0"/>
                        </a:rPr>
                        <a:t>Each entry contains elements such as the movie cover, title, and ratings.</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6863204"/>
                  </a:ext>
                </a:extLst>
              </a:tr>
              <a:tr h="526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tx1"/>
                          </a:solidFill>
                          <a:effectLst/>
                          <a:latin typeface="Calibri" panose="020F0502020204030204" pitchFamily="34" charset="0"/>
                          <a:ea typeface="+mn-ea"/>
                          <a:cs typeface="Calibri" panose="020F0502020204030204" pitchFamily="34" charset="0"/>
                        </a:rPr>
                        <a:t>Detail Page Layout Design</a:t>
                      </a:r>
                      <a:endParaRPr lang="zh-CN" altLang="en-US" dirty="0">
                        <a:latin typeface="Calibri" panose="020F0502020204030204" pitchFamily="34" charset="0"/>
                        <a:cs typeface="Calibri" panose="020F0502020204030204" pitchFamily="34" charset="0"/>
                      </a:endParaRPr>
                    </a:p>
                  </a:txBody>
                  <a:tcPr/>
                </a:tc>
                <a:tc>
                  <a:txBody>
                    <a:bodyPr/>
                    <a:lstStyle/>
                    <a:p>
                      <a:r>
                        <a:rPr lang="en-US" altLang="zh-CN" dirty="0" err="1">
                          <a:latin typeface="Calibri" panose="020F0502020204030204" pitchFamily="34" charset="0"/>
                          <a:cs typeface="Calibri" panose="020F0502020204030204" pitchFamily="34" charset="0"/>
                        </a:rPr>
                        <a:t>ScrollView</a:t>
                      </a:r>
                      <a:r>
                        <a:rPr lang="en-US" altLang="zh-CN" dirty="0">
                          <a:latin typeface="Calibri" panose="020F0502020204030204" pitchFamily="34" charset="0"/>
                          <a:cs typeface="Calibri" panose="020F0502020204030204" pitchFamily="34" charset="0"/>
                        </a:rPr>
                        <a:t> and </a:t>
                      </a:r>
                      <a:r>
                        <a:rPr lang="en-US" altLang="zh-CN" dirty="0" err="1">
                          <a:latin typeface="Calibri" panose="020F0502020204030204" pitchFamily="34" charset="0"/>
                          <a:cs typeface="Calibri" panose="020F0502020204030204" pitchFamily="34" charset="0"/>
                        </a:rPr>
                        <a:t>VStack</a:t>
                      </a:r>
                      <a:r>
                        <a:rPr lang="en-US" altLang="zh-CN" dirty="0">
                          <a:latin typeface="Calibri" panose="020F0502020204030204" pitchFamily="34" charset="0"/>
                          <a:cs typeface="Calibri" panose="020F0502020204030204" pitchFamily="34" charset="0"/>
                        </a:rPr>
                        <a:t> are used to design the layout of the detail page.</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77753729"/>
                  </a:ext>
                </a:extLst>
              </a:tr>
              <a:tr h="568128">
                <a:tc>
                  <a:txBody>
                    <a:bodyPr/>
                    <a:lstStyle/>
                    <a:p>
                      <a:r>
                        <a:rPr lang="en-US" altLang="zh-CN" sz="1800" b="1" kern="1200" dirty="0">
                          <a:solidFill>
                            <a:schemeClr val="tx1"/>
                          </a:solidFill>
                          <a:effectLst/>
                          <a:latin typeface="Calibri" panose="020F0502020204030204" pitchFamily="34" charset="0"/>
                          <a:ea typeface="+mn-ea"/>
                          <a:cs typeface="Calibri" panose="020F0502020204030204" pitchFamily="34" charset="0"/>
                        </a:rPr>
                        <a:t>State Management</a:t>
                      </a:r>
                      <a:endParaRPr lang="zh-CN" altLang="en-US" dirty="0">
                        <a:latin typeface="Calibri" panose="020F0502020204030204" pitchFamily="34" charset="0"/>
                        <a:cs typeface="Calibri" panose="020F0502020204030204" pitchFamily="34" charset="0"/>
                      </a:endParaRPr>
                    </a:p>
                  </a:txBody>
                  <a:tcPr/>
                </a:tc>
                <a:tc>
                  <a:txBody>
                    <a:bodyPr/>
                    <a:lstStyle/>
                    <a:p>
                      <a:r>
                        <a:rPr lang="en-US" altLang="zh-CN" dirty="0">
                          <a:latin typeface="Calibri" panose="020F0502020204030204" pitchFamily="34" charset="0"/>
                          <a:cs typeface="Calibri" panose="020F0502020204030204" pitchFamily="34" charset="0"/>
                        </a:rPr>
                        <a:t>The state of the application is managed through @State and @Binding.</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3495389"/>
                  </a:ext>
                </a:extLst>
              </a:tr>
              <a:tr h="812927">
                <a:tc>
                  <a:txBody>
                    <a:bodyPr/>
                    <a:lstStyle/>
                    <a:p>
                      <a:r>
                        <a:rPr lang="en-US" altLang="zh-CN" sz="1800" b="1" kern="1200" dirty="0">
                          <a:solidFill>
                            <a:schemeClr val="tx1"/>
                          </a:solidFill>
                          <a:effectLst/>
                          <a:latin typeface="Calibri" panose="020F0502020204030204" pitchFamily="34" charset="0"/>
                          <a:ea typeface="+mn-ea"/>
                          <a:cs typeface="Calibri" panose="020F0502020204030204" pitchFamily="34" charset="0"/>
                        </a:rPr>
                        <a:t>Handling Network Requests</a:t>
                      </a:r>
                      <a:endParaRPr lang="zh-CN" altLang="en-US" dirty="0">
                        <a:latin typeface="Calibri" panose="020F0502020204030204" pitchFamily="34" charset="0"/>
                        <a:cs typeface="Calibri" panose="020F0502020204030204" pitchFamily="34" charset="0"/>
                      </a:endParaRPr>
                    </a:p>
                  </a:txBody>
                  <a:tcPr/>
                </a:tc>
                <a:tc>
                  <a:txBody>
                    <a:bodyPr/>
                    <a:lstStyle/>
                    <a:p>
                      <a:r>
                        <a:rPr lang="en-US" altLang="zh-CN" dirty="0">
                          <a:latin typeface="Calibri" panose="020F0502020204030204" pitchFamily="34" charset="0"/>
                          <a:cs typeface="Calibri" panose="020F0502020204030204" pitchFamily="34" charset="0"/>
                        </a:rPr>
                        <a:t>Network requests are handled with Combine and </a:t>
                      </a:r>
                      <a:r>
                        <a:rPr lang="en-US" altLang="zh-CN" dirty="0" err="1">
                          <a:latin typeface="Calibri" panose="020F0502020204030204" pitchFamily="34" charset="0"/>
                          <a:cs typeface="Calibri" panose="020F0502020204030204" pitchFamily="34" charset="0"/>
                        </a:rPr>
                        <a:t>URLSession</a:t>
                      </a:r>
                      <a:r>
                        <a:rPr lang="en-US" altLang="zh-CN" dirty="0">
                          <a:latin typeface="Calibri" panose="020F0502020204030204" pitchFamily="34" charset="0"/>
                          <a:cs typeface="Calibri" panose="020F0502020204030204" pitchFamily="34" charset="0"/>
                        </a:rPr>
                        <a:t> to retrieve movie data from the server</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368645"/>
                  </a:ext>
                </a:extLst>
              </a:tr>
            </a:tbl>
          </a:graphicData>
        </a:graphic>
      </p:graphicFrame>
      <p:sp>
        <p:nvSpPr>
          <p:cNvPr id="5" name="Rectangle 40">
            <a:extLst>
              <a:ext uri="{FF2B5EF4-FFF2-40B4-BE49-F238E27FC236}">
                <a16:creationId xmlns:a16="http://schemas.microsoft.com/office/drawing/2014/main" id="{3E7169E3-6D82-3328-5ACC-276936B8725E}"/>
              </a:ext>
            </a:extLst>
          </p:cNvPr>
          <p:cNvSpPr/>
          <p:nvPr/>
        </p:nvSpPr>
        <p:spPr>
          <a:xfrm>
            <a:off x="2218586" y="974010"/>
            <a:ext cx="8048695" cy="671851"/>
          </a:xfrm>
          <a:prstGeom prst="rect">
            <a:avLst/>
          </a:prstGeom>
        </p:spPr>
        <p:txBody>
          <a:bodyPr wrap="square">
            <a:spAutoFit/>
          </a:bodyPr>
          <a:lstStyle/>
          <a:p>
            <a:pPr indent="-457200" algn="just">
              <a:lnSpc>
                <a:spcPct val="150000"/>
              </a:lnSpc>
            </a:pPr>
            <a:r>
              <a:rPr lang="en-US" altLang="zh-CN" sz="2800" b="1" dirty="0">
                <a:latin typeface="Calibri" panose="020F0502020204030204" charset="0"/>
                <a:cs typeface="Calibri" panose="020F0502020204030204" charset="0"/>
              </a:rPr>
              <a:t>Front-end : Key </a:t>
            </a:r>
            <a:r>
              <a:rPr lang="en-US" altLang="zh-CN" sz="2800" b="1" dirty="0" err="1">
                <a:latin typeface="Calibri" panose="020F0502020204030204" charset="0"/>
                <a:cs typeface="Calibri" panose="020F0502020204030204" charset="0"/>
              </a:rPr>
              <a:t>SwiftUI</a:t>
            </a:r>
            <a:r>
              <a:rPr lang="en-US" altLang="zh-CN" sz="2800" b="1" dirty="0">
                <a:latin typeface="Calibri" panose="020F0502020204030204" charset="0"/>
                <a:cs typeface="Calibri" panose="020F0502020204030204" charset="0"/>
              </a:rPr>
              <a:t> Components &amp; Techniques</a:t>
            </a:r>
            <a:endParaRPr lang="zh-CN" altLang="zh-CN" sz="2800" b="1" dirty="0"/>
          </a:p>
        </p:txBody>
      </p:sp>
    </p:spTree>
    <p:extLst>
      <p:ext uri="{BB962C8B-B14F-4D97-AF65-F5344CB8AC3E}">
        <p14:creationId xmlns:p14="http://schemas.microsoft.com/office/powerpoint/2010/main" val="210572483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graphicFrame>
        <p:nvGraphicFramePr>
          <p:cNvPr id="7" name="表格 7">
            <a:extLst>
              <a:ext uri="{FF2B5EF4-FFF2-40B4-BE49-F238E27FC236}">
                <a16:creationId xmlns:a16="http://schemas.microsoft.com/office/drawing/2014/main" id="{C6EA2913-E6F6-8B7F-0115-903C580715BE}"/>
              </a:ext>
            </a:extLst>
          </p:cNvPr>
          <p:cNvGraphicFramePr>
            <a:graphicFrameLocks noGrp="1"/>
          </p:cNvGraphicFramePr>
          <p:nvPr>
            <p:extLst>
              <p:ext uri="{D42A27DB-BD31-4B8C-83A1-F6EECF244321}">
                <p14:modId xmlns:p14="http://schemas.microsoft.com/office/powerpoint/2010/main" val="3214049103"/>
              </p:ext>
            </p:extLst>
          </p:nvPr>
        </p:nvGraphicFramePr>
        <p:xfrm>
          <a:off x="730360" y="2190639"/>
          <a:ext cx="10921096" cy="3238611"/>
        </p:xfrm>
        <a:graphic>
          <a:graphicData uri="http://schemas.openxmlformats.org/drawingml/2006/table">
            <a:tbl>
              <a:tblPr firstRow="1" bandRow="1">
                <a:tableStyleId>{5940675A-B579-460E-94D1-54222C63F5DA}</a:tableStyleId>
              </a:tblPr>
              <a:tblGrid>
                <a:gridCol w="3029767">
                  <a:extLst>
                    <a:ext uri="{9D8B030D-6E8A-4147-A177-3AD203B41FA5}">
                      <a16:colId xmlns:a16="http://schemas.microsoft.com/office/drawing/2014/main" val="3935793769"/>
                    </a:ext>
                  </a:extLst>
                </a:gridCol>
                <a:gridCol w="7891329">
                  <a:extLst>
                    <a:ext uri="{9D8B030D-6E8A-4147-A177-3AD203B41FA5}">
                      <a16:colId xmlns:a16="http://schemas.microsoft.com/office/drawing/2014/main" val="3929508150"/>
                    </a:ext>
                  </a:extLst>
                </a:gridCol>
              </a:tblGrid>
              <a:tr h="726039">
                <a:tc>
                  <a:txBody>
                    <a:bodyPr/>
                    <a:lstStyle/>
                    <a:p>
                      <a:r>
                        <a:rPr lang="en-US" altLang="zh-CN" sz="1800" b="1" kern="1200" dirty="0">
                          <a:solidFill>
                            <a:schemeClr val="tx1"/>
                          </a:solidFill>
                          <a:effectLst/>
                          <a:latin typeface="Calibri" panose="020F0502020204030204" pitchFamily="34" charset="0"/>
                          <a:ea typeface="+mn-ea"/>
                          <a:cs typeface="Calibri" panose="020F0502020204030204" pitchFamily="34" charset="0"/>
                        </a:rPr>
                        <a:t>Intuitive Navigation System</a:t>
                      </a:r>
                      <a:endParaRPr lang="zh-CN" altLang="en-US" dirty="0">
                        <a:latin typeface="Calibri" panose="020F0502020204030204" pitchFamily="34" charset="0"/>
                        <a:cs typeface="Calibri" panose="020F0502020204030204" pitchFamily="34" charset="0"/>
                      </a:endParaRPr>
                    </a:p>
                  </a:txBody>
                  <a:tcPr/>
                </a:tc>
                <a:tc>
                  <a:txBody>
                    <a:bodyPr/>
                    <a:lstStyle/>
                    <a:p>
                      <a:r>
                        <a:rPr lang="en-US" altLang="zh-CN" dirty="0">
                          <a:latin typeface="Calibri" panose="020F0502020204030204" pitchFamily="34" charset="0"/>
                          <a:cs typeface="Calibri" panose="020F0502020204030204" pitchFamily="34" charset="0"/>
                        </a:rPr>
                        <a:t>Designed to facilitate seamless movement between different parts of the application.</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80043920"/>
                  </a:ext>
                </a:extLst>
              </a:tr>
              <a:tr h="704420">
                <a:tc>
                  <a:txBody>
                    <a:bodyPr/>
                    <a:lstStyle/>
                    <a:p>
                      <a:r>
                        <a:rPr lang="en-US" altLang="zh-CN" sz="1800" b="1" kern="1200" dirty="0">
                          <a:solidFill>
                            <a:schemeClr val="tx1"/>
                          </a:solidFill>
                          <a:effectLst/>
                          <a:latin typeface="Calibri" panose="020F0502020204030204" pitchFamily="34" charset="0"/>
                          <a:ea typeface="+mn-ea"/>
                          <a:cs typeface="Calibri" panose="020F0502020204030204" pitchFamily="34" charset="0"/>
                        </a:rPr>
                        <a:t>Practical Search Feature</a:t>
                      </a:r>
                      <a:endParaRPr lang="zh-CN" altLang="en-US" dirty="0">
                        <a:latin typeface="Calibri" panose="020F0502020204030204" pitchFamily="34" charset="0"/>
                        <a:cs typeface="Calibri" panose="020F0502020204030204" pitchFamily="34" charset="0"/>
                      </a:endParaRPr>
                    </a:p>
                  </a:txBody>
                  <a:tcPr/>
                </a:tc>
                <a:tc>
                  <a:txBody>
                    <a:bodyPr/>
                    <a:lstStyle/>
                    <a:p>
                      <a:r>
                        <a:rPr lang="en-US" altLang="zh-CN" dirty="0">
                          <a:latin typeface="Calibri" panose="020F0502020204030204" pitchFamily="34" charset="0"/>
                          <a:cs typeface="Calibri" panose="020F0502020204030204" pitchFamily="34" charset="0"/>
                        </a:rPr>
                        <a:t>Implemented to help users quickly find their desired movies.</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92062219"/>
                  </a:ext>
                </a:extLst>
              </a:tr>
              <a:tr h="904076">
                <a:tc>
                  <a:txBody>
                    <a:bodyPr/>
                    <a:lstStyle/>
                    <a:p>
                      <a:r>
                        <a:rPr lang="en-US" altLang="zh-CN" sz="1800" b="1" kern="1200" dirty="0">
                          <a:solidFill>
                            <a:schemeClr val="tx1"/>
                          </a:solidFill>
                          <a:effectLst/>
                          <a:latin typeface="Calibri" panose="020F0502020204030204" pitchFamily="34" charset="0"/>
                          <a:ea typeface="+mn-ea"/>
                          <a:cs typeface="Calibri" panose="020F0502020204030204" pitchFamily="34" charset="0"/>
                        </a:rPr>
                        <a:t>Personalized Options</a:t>
                      </a:r>
                      <a:endParaRPr lang="zh-CN" altLang="en-US" dirty="0">
                        <a:latin typeface="Calibri" panose="020F0502020204030204" pitchFamily="34" charset="0"/>
                        <a:cs typeface="Calibri" panose="020F0502020204030204" pitchFamily="34" charset="0"/>
                      </a:endParaRPr>
                    </a:p>
                  </a:txBody>
                  <a:tcPr/>
                </a:tc>
                <a:tc>
                  <a:txBody>
                    <a:bodyPr/>
                    <a:lstStyle/>
                    <a:p>
                      <a:r>
                        <a:rPr lang="en-US" altLang="zh-CN" dirty="0">
                          <a:latin typeface="Calibri" panose="020F0502020204030204" pitchFamily="34" charset="0"/>
                          <a:cs typeface="Calibri" panose="020F0502020204030204" pitchFamily="34" charset="0"/>
                        </a:rPr>
                        <a:t>Users can favorite and share movies, allowing them to engage with content in a way that suits their preferences.</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6863204"/>
                  </a:ext>
                </a:extLst>
              </a:tr>
              <a:tr h="904076">
                <a:tc>
                  <a:txBody>
                    <a:bodyPr/>
                    <a:lstStyle/>
                    <a:p>
                      <a:r>
                        <a:rPr lang="en-US" altLang="zh-CN" sz="1800" b="1" kern="1200" dirty="0">
                          <a:solidFill>
                            <a:schemeClr val="tx1"/>
                          </a:solidFill>
                          <a:effectLst/>
                          <a:latin typeface="Calibri" panose="020F0502020204030204" pitchFamily="34" charset="0"/>
                          <a:ea typeface="+mn-ea"/>
                          <a:cs typeface="Calibri" panose="020F0502020204030204" pitchFamily="34" charset="0"/>
                        </a:rPr>
                        <a:t>Support for Dark and Light Themes</a:t>
                      </a:r>
                      <a:endParaRPr lang="zh-CN" altLang="en-US" dirty="0">
                        <a:latin typeface="Calibri" panose="020F0502020204030204" pitchFamily="34" charset="0"/>
                        <a:cs typeface="Calibri" panose="020F0502020204030204" pitchFamily="34" charset="0"/>
                      </a:endParaRPr>
                    </a:p>
                  </a:txBody>
                  <a:tcPr/>
                </a:tc>
                <a:tc>
                  <a:txBody>
                    <a:bodyPr/>
                    <a:lstStyle/>
                    <a:p>
                      <a:r>
                        <a:rPr lang="en-US" altLang="zh-CN" dirty="0">
                          <a:latin typeface="Calibri" panose="020F0502020204030204" pitchFamily="34" charset="0"/>
                          <a:cs typeface="Calibri" panose="020F0502020204030204" pitchFamily="34" charset="0"/>
                        </a:rPr>
                        <a:t>The app adjusts to the system's default Dark and Light themes, catering to users' varying visual needs in different environments.</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77753729"/>
                  </a:ext>
                </a:extLst>
              </a:tr>
            </a:tbl>
          </a:graphicData>
        </a:graphic>
      </p:graphicFrame>
      <p:sp>
        <p:nvSpPr>
          <p:cNvPr id="6" name="Rectangle 40">
            <a:extLst>
              <a:ext uri="{FF2B5EF4-FFF2-40B4-BE49-F238E27FC236}">
                <a16:creationId xmlns:a16="http://schemas.microsoft.com/office/drawing/2014/main" id="{8A4A2422-F343-D519-6E7D-6E7CC50C88BA}"/>
              </a:ext>
            </a:extLst>
          </p:cNvPr>
          <p:cNvSpPr/>
          <p:nvPr/>
        </p:nvSpPr>
        <p:spPr>
          <a:xfrm>
            <a:off x="3167707" y="1113422"/>
            <a:ext cx="6150453" cy="671851"/>
          </a:xfrm>
          <a:prstGeom prst="rect">
            <a:avLst/>
          </a:prstGeom>
        </p:spPr>
        <p:txBody>
          <a:bodyPr wrap="square">
            <a:spAutoFit/>
          </a:bodyPr>
          <a:lstStyle/>
          <a:p>
            <a:pPr indent="-457200" algn="just">
              <a:lnSpc>
                <a:spcPct val="150000"/>
              </a:lnSpc>
            </a:pPr>
            <a:r>
              <a:rPr lang="en-US" altLang="zh-CN" sz="2800" b="1" dirty="0">
                <a:latin typeface="Calibri" panose="020F0502020204030204" charset="0"/>
                <a:cs typeface="Calibri" panose="020F0502020204030204" charset="0"/>
              </a:rPr>
              <a:t>Front-end : Interaction Design</a:t>
            </a:r>
            <a:endParaRPr lang="zh-CN" altLang="zh-CN" sz="2800" b="1" dirty="0"/>
          </a:p>
        </p:txBody>
      </p:sp>
    </p:spTree>
    <p:extLst>
      <p:ext uri="{BB962C8B-B14F-4D97-AF65-F5344CB8AC3E}">
        <p14:creationId xmlns:p14="http://schemas.microsoft.com/office/powerpoint/2010/main" val="409437453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4" name="Rectangle 40">
            <a:extLst>
              <a:ext uri="{FF2B5EF4-FFF2-40B4-BE49-F238E27FC236}">
                <a16:creationId xmlns:a16="http://schemas.microsoft.com/office/drawing/2014/main" id="{4A54D647-0C4B-6BF0-2BE3-1DB5B94D5CE5}"/>
              </a:ext>
            </a:extLst>
          </p:cNvPr>
          <p:cNvSpPr/>
          <p:nvPr/>
        </p:nvSpPr>
        <p:spPr>
          <a:xfrm>
            <a:off x="3051257" y="794878"/>
            <a:ext cx="8217482" cy="671851"/>
          </a:xfrm>
          <a:prstGeom prst="rect">
            <a:avLst/>
          </a:prstGeom>
        </p:spPr>
        <p:txBody>
          <a:bodyPr wrap="square">
            <a:spAutoFit/>
          </a:bodyPr>
          <a:lstStyle/>
          <a:p>
            <a:pPr indent="-457200" algn="just">
              <a:lnSpc>
                <a:spcPct val="150000"/>
              </a:lnSpc>
            </a:pPr>
            <a:r>
              <a:rPr lang="zh-CN" altLang="zh-CN" sz="2800" b="1" dirty="0"/>
              <a:t>Realization of System Function Modules</a:t>
            </a:r>
          </a:p>
        </p:txBody>
      </p:sp>
      <p:pic>
        <p:nvPicPr>
          <p:cNvPr id="5" name="图片 4">
            <a:extLst>
              <a:ext uri="{FF2B5EF4-FFF2-40B4-BE49-F238E27FC236}">
                <a16:creationId xmlns:a16="http://schemas.microsoft.com/office/drawing/2014/main" id="{B0F2ED0D-1E2B-5655-2B85-B2B50B25032D}"/>
              </a:ext>
            </a:extLst>
          </p:cNvPr>
          <p:cNvPicPr>
            <a:picLocks noChangeAspect="1"/>
          </p:cNvPicPr>
          <p:nvPr/>
        </p:nvPicPr>
        <p:blipFill rotWithShape="1">
          <a:blip r:embed="rId4"/>
          <a:srcRect l="5330" t="-1160" r="2955" b="1036"/>
          <a:stretch/>
        </p:blipFill>
        <p:spPr>
          <a:xfrm>
            <a:off x="5718857" y="2593195"/>
            <a:ext cx="5978750" cy="2205960"/>
          </a:xfrm>
          <a:prstGeom prst="rect">
            <a:avLst/>
          </a:prstGeom>
        </p:spPr>
      </p:pic>
      <p:graphicFrame>
        <p:nvGraphicFramePr>
          <p:cNvPr id="6" name="表格 5">
            <a:extLst>
              <a:ext uri="{FF2B5EF4-FFF2-40B4-BE49-F238E27FC236}">
                <a16:creationId xmlns:a16="http://schemas.microsoft.com/office/drawing/2014/main" id="{16243663-CDFB-05CA-185E-A18179571797}"/>
              </a:ext>
            </a:extLst>
          </p:cNvPr>
          <p:cNvGraphicFramePr>
            <a:graphicFrameLocks noGrp="1"/>
          </p:cNvGraphicFramePr>
          <p:nvPr>
            <p:extLst>
              <p:ext uri="{D42A27DB-BD31-4B8C-83A1-F6EECF244321}">
                <p14:modId xmlns:p14="http://schemas.microsoft.com/office/powerpoint/2010/main" val="1035793784"/>
              </p:ext>
            </p:extLst>
          </p:nvPr>
        </p:nvGraphicFramePr>
        <p:xfrm>
          <a:off x="368777" y="2360589"/>
          <a:ext cx="5010468" cy="2551718"/>
        </p:xfrm>
        <a:graphic>
          <a:graphicData uri="http://schemas.openxmlformats.org/drawingml/2006/table">
            <a:tbl>
              <a:tblPr firstRow="1" firstCol="1" bandRow="1">
                <a:tableStyleId>{21E4AEA4-8DFA-4A89-87EB-49C32662AFE0}</a:tableStyleId>
              </a:tblPr>
              <a:tblGrid>
                <a:gridCol w="1433780">
                  <a:extLst>
                    <a:ext uri="{9D8B030D-6E8A-4147-A177-3AD203B41FA5}">
                      <a16:colId xmlns:a16="http://schemas.microsoft.com/office/drawing/2014/main" val="2619624249"/>
                    </a:ext>
                  </a:extLst>
                </a:gridCol>
                <a:gridCol w="1986363">
                  <a:extLst>
                    <a:ext uri="{9D8B030D-6E8A-4147-A177-3AD203B41FA5}">
                      <a16:colId xmlns:a16="http://schemas.microsoft.com/office/drawing/2014/main" val="648235005"/>
                    </a:ext>
                  </a:extLst>
                </a:gridCol>
                <a:gridCol w="1590325">
                  <a:extLst>
                    <a:ext uri="{9D8B030D-6E8A-4147-A177-3AD203B41FA5}">
                      <a16:colId xmlns:a16="http://schemas.microsoft.com/office/drawing/2014/main" val="707266967"/>
                    </a:ext>
                  </a:extLst>
                </a:gridCol>
              </a:tblGrid>
              <a:tr h="235472">
                <a:tc>
                  <a:txBody>
                    <a:bodyPr/>
                    <a:lstStyle/>
                    <a:p>
                      <a:pPr algn="l"/>
                      <a:r>
                        <a:rPr lang="zh-CN" sz="1400" kern="100" dirty="0">
                          <a:effectLst/>
                          <a:latin typeface="Calibri" panose="020F0502020204030204" pitchFamily="34" charset="0"/>
                          <a:cs typeface="Calibri" panose="020F0502020204030204" pitchFamily="34" charset="0"/>
                        </a:rPr>
                        <a:t>field name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field meaning</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field requirements</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062814884"/>
                  </a:ext>
                </a:extLst>
              </a:tr>
              <a:tr h="235472">
                <a:tc>
                  <a:txBody>
                    <a:bodyPr/>
                    <a:lstStyle/>
                    <a:p>
                      <a:pPr algn="l"/>
                      <a:r>
                        <a:rPr lang="zh-CN" sz="1400" kern="100">
                          <a:effectLst/>
                          <a:latin typeface="Calibri" panose="020F0502020204030204" pitchFamily="34" charset="0"/>
                          <a:cs typeface="Calibri" panose="020F0502020204030204" pitchFamily="34" charset="0"/>
                        </a:rPr>
                        <a:t>user_id</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a:effectLst/>
                          <a:latin typeface="Calibri" panose="020F0502020204030204" pitchFamily="34" charset="0"/>
                          <a:cs typeface="Calibri" panose="020F0502020204030204" pitchFamily="34" charset="0"/>
                        </a:rPr>
                        <a:t>user ID</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a:effectLst/>
                          <a:latin typeface="Calibri" panose="020F0502020204030204" pitchFamily="34" charset="0"/>
                          <a:cs typeface="Calibri" panose="020F0502020204030204" pitchFamily="34" charset="0"/>
                        </a:rPr>
                        <a:t>char(11)</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4147503181"/>
                  </a:ext>
                </a:extLst>
              </a:tr>
              <a:tr h="235472">
                <a:tc>
                  <a:txBody>
                    <a:bodyPr/>
                    <a:lstStyle/>
                    <a:p>
                      <a:pPr algn="l"/>
                      <a:r>
                        <a:rPr lang="zh-CN" sz="1400" kern="100">
                          <a:effectLst/>
                          <a:latin typeface="Calibri" panose="020F0502020204030204" pitchFamily="34" charset="0"/>
                          <a:cs typeface="Calibri" panose="020F0502020204030204" pitchFamily="34" charset="0"/>
                        </a:rPr>
                        <a:t>user_name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user name</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a:effectLst/>
                          <a:latin typeface="Calibri" panose="020F0502020204030204" pitchFamily="34" charset="0"/>
                          <a:cs typeface="Calibri" panose="020F0502020204030204" pitchFamily="34" charset="0"/>
                        </a:rPr>
                        <a:t>nvarchar(16)</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168032267"/>
                  </a:ext>
                </a:extLst>
              </a:tr>
              <a:tr h="235472">
                <a:tc>
                  <a:txBody>
                    <a:bodyPr/>
                    <a:lstStyle/>
                    <a:p>
                      <a:pPr algn="l"/>
                      <a:r>
                        <a:rPr lang="zh-CN" sz="1400" kern="100">
                          <a:effectLst/>
                          <a:latin typeface="Calibri" panose="020F0502020204030204" pitchFamily="34" charset="0"/>
                          <a:cs typeface="Calibri" panose="020F0502020204030204" pitchFamily="34" charset="0"/>
                        </a:rPr>
                        <a:t>user_psw</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a:effectLst/>
                          <a:latin typeface="Calibri" panose="020F0502020204030204" pitchFamily="34" charset="0"/>
                          <a:cs typeface="Calibri" panose="020F0502020204030204" pitchFamily="34" charset="0"/>
                        </a:rPr>
                        <a:t>user password</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a:effectLst/>
                          <a:latin typeface="Calibri" panose="020F0502020204030204" pitchFamily="34" charset="0"/>
                          <a:cs typeface="Calibri" panose="020F0502020204030204" pitchFamily="34" charset="0"/>
                        </a:rPr>
                        <a:t>nvarchar(64)</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89986409"/>
                  </a:ext>
                </a:extLst>
              </a:tr>
              <a:tr h="235472">
                <a:tc>
                  <a:txBody>
                    <a:bodyPr/>
                    <a:lstStyle/>
                    <a:p>
                      <a:pPr algn="l"/>
                      <a:r>
                        <a:rPr lang="zh-CN" sz="1400" kern="100">
                          <a:effectLst/>
                          <a:latin typeface="Calibri" panose="020F0502020204030204" pitchFamily="34" charset="0"/>
                          <a:cs typeface="Calibri" panose="020F0502020204030204" pitchFamily="34" charset="0"/>
                        </a:rPr>
                        <a:t>user_gender</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a:effectLst/>
                          <a:latin typeface="Calibri" panose="020F0502020204030204" pitchFamily="34" charset="0"/>
                          <a:cs typeface="Calibri" panose="020F0502020204030204" pitchFamily="34" charset="0"/>
                        </a:rPr>
                        <a:t>user gender</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a:effectLst/>
                          <a:latin typeface="Calibri" panose="020F0502020204030204" pitchFamily="34" charset="0"/>
                          <a:cs typeface="Calibri" panose="020F0502020204030204" pitchFamily="34" charset="0"/>
                        </a:rPr>
                        <a:t>char(1)</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461277180"/>
                  </a:ext>
                </a:extLst>
              </a:tr>
              <a:tr h="283312">
                <a:tc>
                  <a:txBody>
                    <a:bodyPr/>
                    <a:lstStyle/>
                    <a:p>
                      <a:pPr algn="l"/>
                      <a:r>
                        <a:rPr lang="zh-CN" sz="1400" kern="100">
                          <a:effectLst/>
                          <a:latin typeface="Calibri" panose="020F0502020204030204" pitchFamily="34" charset="0"/>
                          <a:cs typeface="Calibri" panose="020F0502020204030204" pitchFamily="34" charset="0"/>
                        </a:rPr>
                        <a:t>user_tel</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User </a:t>
                      </a:r>
                      <a:r>
                        <a:rPr lang="en-US" altLang="zh-CN" sz="1400" kern="100" dirty="0">
                          <a:effectLst/>
                          <a:latin typeface="Calibri" panose="020F0502020204030204" pitchFamily="34" charset="0"/>
                          <a:cs typeface="Calibri" panose="020F0502020204030204" pitchFamily="34" charset="0"/>
                        </a:rPr>
                        <a:t>tele</a:t>
                      </a:r>
                      <a:r>
                        <a:rPr lang="zh-CN" sz="1400" kern="100" dirty="0">
                          <a:effectLst/>
                          <a:latin typeface="Calibri" panose="020F0502020204030204" pitchFamily="34" charset="0"/>
                          <a:cs typeface="Calibri" panose="020F0502020204030204" pitchFamily="34" charset="0"/>
                        </a:rPr>
                        <a:t>phone number</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char(11)</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973194669"/>
                  </a:ext>
                </a:extLst>
              </a:tr>
              <a:tr h="235472">
                <a:tc>
                  <a:txBody>
                    <a:bodyPr/>
                    <a:lstStyle/>
                    <a:p>
                      <a:pPr algn="l"/>
                      <a:r>
                        <a:rPr lang="zh-CN" sz="1400" kern="100">
                          <a:effectLst/>
                          <a:latin typeface="Calibri" panose="020F0502020204030204" pitchFamily="34" charset="0"/>
                          <a:cs typeface="Calibri" panose="020F0502020204030204" pitchFamily="34" charset="0"/>
                        </a:rPr>
                        <a:t>user_email</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user </a:t>
                      </a:r>
                      <a:r>
                        <a:rPr lang="en-US" altLang="zh-CN" sz="1400" kern="100" dirty="0">
                          <a:effectLst/>
                          <a:latin typeface="Calibri" panose="020F0502020204030204" pitchFamily="34" charset="0"/>
                          <a:cs typeface="Calibri" panose="020F0502020204030204" pitchFamily="34" charset="0"/>
                        </a:rPr>
                        <a:t>e-mail</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nvarchar(50)</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056508724"/>
                  </a:ext>
                </a:extLst>
              </a:tr>
              <a:tr h="384630">
                <a:tc>
                  <a:txBody>
                    <a:bodyPr/>
                    <a:lstStyle/>
                    <a:p>
                      <a:pPr algn="l"/>
                      <a:r>
                        <a:rPr lang="zh-CN" sz="1400" kern="100">
                          <a:effectLst/>
                          <a:latin typeface="Calibri" panose="020F0502020204030204" pitchFamily="34" charset="0"/>
                          <a:cs typeface="Calibri" panose="020F0502020204030204" pitchFamily="34" charset="0"/>
                        </a:rPr>
                        <a:t>user_createTime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a:effectLst/>
                          <a:latin typeface="Calibri" panose="020F0502020204030204" pitchFamily="34" charset="0"/>
                          <a:cs typeface="Calibri" panose="020F0502020204030204" pitchFamily="34" charset="0"/>
                        </a:rPr>
                        <a:t>User registration time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datetime(10)</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811261873"/>
                  </a:ext>
                </a:extLst>
              </a:tr>
              <a:tr h="235472">
                <a:tc>
                  <a:txBody>
                    <a:bodyPr/>
                    <a:lstStyle/>
                    <a:p>
                      <a:pPr algn="l"/>
                      <a:r>
                        <a:rPr lang="zh-CN" sz="1400" kern="100">
                          <a:effectLst/>
                          <a:latin typeface="Calibri" panose="020F0502020204030204" pitchFamily="34" charset="0"/>
                          <a:cs typeface="Calibri" panose="020F0502020204030204" pitchFamily="34" charset="0"/>
                        </a:rPr>
                        <a:t>user_state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a:effectLst/>
                          <a:latin typeface="Calibri" panose="020F0502020204030204" pitchFamily="34" charset="0"/>
                          <a:cs typeface="Calibri" panose="020F0502020204030204" pitchFamily="34" charset="0"/>
                        </a:rPr>
                        <a:t>user status</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tabLst>
                          <a:tab pos="31750" algn="l"/>
                        </a:tabLst>
                      </a:pPr>
                      <a:r>
                        <a:rPr lang="zh-CN" sz="1400" kern="100">
                          <a:effectLst/>
                          <a:latin typeface="Calibri" panose="020F0502020204030204" pitchFamily="34" charset="0"/>
                          <a:cs typeface="Calibri" panose="020F0502020204030204" pitchFamily="34" charset="0"/>
                        </a:rPr>
                        <a:t>	nvarchar(10)</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174495249"/>
                  </a:ext>
                </a:extLst>
              </a:tr>
              <a:tr h="235472">
                <a:tc>
                  <a:txBody>
                    <a:bodyPr/>
                    <a:lstStyle/>
                    <a:p>
                      <a:pPr algn="l"/>
                      <a:r>
                        <a:rPr lang="zh-CN" sz="1400" kern="100">
                          <a:effectLst/>
                          <a:latin typeface="Calibri" panose="020F0502020204030204" pitchFamily="34" charset="0"/>
                          <a:cs typeface="Calibri" panose="020F0502020204030204" pitchFamily="34" charset="0"/>
                        </a:rPr>
                        <a:t>user_pic</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a:effectLst/>
                          <a:latin typeface="Calibri" panose="020F0502020204030204" pitchFamily="34" charset="0"/>
                          <a:cs typeface="Calibri" panose="020F0502020204030204" pitchFamily="34" charset="0"/>
                        </a:rPr>
                        <a:t>profile picture</a:t>
                      </a:r>
                      <a:endParaRPr lang="zh-CN" sz="14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400" kern="100" dirty="0">
                          <a:effectLst/>
                          <a:latin typeface="Calibri" panose="020F0502020204030204" pitchFamily="34" charset="0"/>
                          <a:cs typeface="Calibri" panose="020F0502020204030204" pitchFamily="34" charset="0"/>
                        </a:rPr>
                        <a:t>char(128)</a:t>
                      </a:r>
                      <a:endParaRPr lang="zh-CN" sz="14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216881376"/>
                  </a:ext>
                </a:extLst>
              </a:tr>
            </a:tbl>
          </a:graphicData>
        </a:graphic>
      </p:graphicFrame>
      <p:sp>
        <p:nvSpPr>
          <p:cNvPr id="7" name="Rectangle 40">
            <a:extLst>
              <a:ext uri="{FF2B5EF4-FFF2-40B4-BE49-F238E27FC236}">
                <a16:creationId xmlns:a16="http://schemas.microsoft.com/office/drawing/2014/main" id="{FD9A62AA-5CFE-F476-DD5F-D32F25C59889}"/>
              </a:ext>
            </a:extLst>
          </p:cNvPr>
          <p:cNvSpPr/>
          <p:nvPr/>
        </p:nvSpPr>
        <p:spPr>
          <a:xfrm>
            <a:off x="3507740" y="1513675"/>
            <a:ext cx="6647127"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Function Module : </a:t>
            </a:r>
            <a:r>
              <a:rPr lang="zh-CN" altLang="zh-CN" sz="2000" b="1" dirty="0">
                <a:latin typeface="Calibri" panose="020F0502020204030204" charset="0"/>
                <a:cs typeface="Calibri" panose="020F0502020204030204" charset="0"/>
              </a:rPr>
              <a:t>user </a:t>
            </a:r>
            <a:r>
              <a:rPr lang="en-US" altLang="zh-CN" sz="2000" b="1" dirty="0">
                <a:latin typeface="Calibri" panose="020F0502020204030204" charset="0"/>
                <a:cs typeface="Calibri" panose="020F0502020204030204" charset="0"/>
              </a:rPr>
              <a:t>L</a:t>
            </a:r>
            <a:r>
              <a:rPr lang="zh-CN" altLang="zh-CN" sz="2000" b="1" dirty="0">
                <a:latin typeface="Calibri" panose="020F0502020204030204" charset="0"/>
                <a:cs typeface="Calibri" panose="020F0502020204030204" charset="0"/>
              </a:rPr>
              <a:t>ogin and </a:t>
            </a:r>
            <a:r>
              <a:rPr lang="en-US" altLang="zh-CN" sz="2000" b="1" dirty="0">
                <a:latin typeface="Calibri" panose="020F0502020204030204" charset="0"/>
                <a:cs typeface="Calibri" panose="020F0502020204030204" charset="0"/>
              </a:rPr>
              <a:t>R</a:t>
            </a:r>
            <a:r>
              <a:rPr lang="zh-CN" altLang="zh-CN" sz="2000" b="1" dirty="0">
                <a:latin typeface="Calibri" panose="020F0502020204030204" charset="0"/>
                <a:cs typeface="Calibri" panose="020F0502020204030204" charset="0"/>
              </a:rPr>
              <a:t>egistration</a:t>
            </a:r>
            <a:endParaRPr lang="en-US" altLang="zh-CN" sz="2000" b="1" dirty="0">
              <a:latin typeface="Calibri" panose="020F0502020204030204" charset="0"/>
              <a:cs typeface="Calibri" panose="020F0502020204030204" charset="0"/>
            </a:endParaRPr>
          </a:p>
        </p:txBody>
      </p:sp>
      <p:graphicFrame>
        <p:nvGraphicFramePr>
          <p:cNvPr id="8" name="表格 7">
            <a:extLst>
              <a:ext uri="{FF2B5EF4-FFF2-40B4-BE49-F238E27FC236}">
                <a16:creationId xmlns:a16="http://schemas.microsoft.com/office/drawing/2014/main" id="{1FC3279E-A409-CB11-E256-98EDFDB792E6}"/>
              </a:ext>
            </a:extLst>
          </p:cNvPr>
          <p:cNvGraphicFramePr>
            <a:graphicFrameLocks noGrp="1"/>
          </p:cNvGraphicFramePr>
          <p:nvPr>
            <p:extLst>
              <p:ext uri="{D42A27DB-BD31-4B8C-83A1-F6EECF244321}">
                <p14:modId xmlns:p14="http://schemas.microsoft.com/office/powerpoint/2010/main" val="3200029308"/>
              </p:ext>
            </p:extLst>
          </p:nvPr>
        </p:nvGraphicFramePr>
        <p:xfrm>
          <a:off x="368777" y="5293019"/>
          <a:ext cx="5211217" cy="1282700"/>
        </p:xfrm>
        <a:graphic>
          <a:graphicData uri="http://schemas.openxmlformats.org/drawingml/2006/table">
            <a:tbl>
              <a:tblPr firstRow="1" firstCol="1" bandRow="1">
                <a:tableStyleId>{72833802-FEF1-4C79-8D5D-14CF1EAF98D9}</a:tableStyleId>
              </a:tblPr>
              <a:tblGrid>
                <a:gridCol w="1736863">
                  <a:extLst>
                    <a:ext uri="{9D8B030D-6E8A-4147-A177-3AD203B41FA5}">
                      <a16:colId xmlns:a16="http://schemas.microsoft.com/office/drawing/2014/main" val="313496728"/>
                    </a:ext>
                  </a:extLst>
                </a:gridCol>
                <a:gridCol w="1342472">
                  <a:extLst>
                    <a:ext uri="{9D8B030D-6E8A-4147-A177-3AD203B41FA5}">
                      <a16:colId xmlns:a16="http://schemas.microsoft.com/office/drawing/2014/main" val="2607683921"/>
                    </a:ext>
                  </a:extLst>
                </a:gridCol>
                <a:gridCol w="2131882">
                  <a:extLst>
                    <a:ext uri="{9D8B030D-6E8A-4147-A177-3AD203B41FA5}">
                      <a16:colId xmlns:a16="http://schemas.microsoft.com/office/drawing/2014/main" val="2874805444"/>
                    </a:ext>
                  </a:extLst>
                </a:gridCol>
              </a:tblGrid>
              <a:tr h="256540">
                <a:tc>
                  <a:txBody>
                    <a:bodyPr/>
                    <a:lstStyle/>
                    <a:p>
                      <a:pPr marL="0" algn="l" defTabSz="914400" rtl="0" eaLnBrk="1" latinLnBrk="0" hangingPunct="1"/>
                      <a:r>
                        <a:rPr lang="en-US" sz="1200" b="1" kern="100" dirty="0">
                          <a:solidFill>
                            <a:schemeClr val="lt1"/>
                          </a:solidFill>
                          <a:effectLst/>
                        </a:rPr>
                        <a:t>URL</a:t>
                      </a:r>
                      <a:endParaRPr lang="zh-CN" altLang="en-US" sz="1200" b="1" kern="100" dirty="0">
                        <a:solidFill>
                          <a:schemeClr val="lt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marL="0" algn="l" defTabSz="914400" rtl="0" eaLnBrk="1" latinLnBrk="0" hangingPunct="1"/>
                      <a:r>
                        <a:rPr lang="en-US" altLang="zh-CN" sz="1200" b="1" kern="100" dirty="0">
                          <a:solidFill>
                            <a:schemeClr val="lt1"/>
                          </a:solidFill>
                          <a:effectLst/>
                        </a:rPr>
                        <a:t>view</a:t>
                      </a:r>
                      <a:endParaRPr lang="zh-CN" altLang="en-US" sz="1200" b="1" kern="100" dirty="0">
                        <a:solidFill>
                          <a:schemeClr val="lt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marL="0" algn="l" defTabSz="914400" rtl="0" eaLnBrk="1" latinLnBrk="0" hangingPunct="1"/>
                      <a:r>
                        <a:rPr lang="en-US" altLang="zh-CN" sz="1200" b="1" kern="100" dirty="0">
                          <a:solidFill>
                            <a:schemeClr val="lt1"/>
                          </a:solidFill>
                          <a:effectLst/>
                        </a:rPr>
                        <a:t>illustrate</a:t>
                      </a:r>
                      <a:endParaRPr lang="zh-CN" altLang="en-US" sz="1200" b="1" kern="100" dirty="0">
                        <a:solidFill>
                          <a:schemeClr val="lt1"/>
                        </a:solidFill>
                        <a:effectLst/>
                        <a:latin typeface="Calibri" panose="020F0502020204030204" pitchFamily="34" charset="0"/>
                        <a:ea typeface="+mn-ea"/>
                        <a:cs typeface="Calibri" panose="020F0502020204030204" pitchFamily="34" charset="0"/>
                      </a:endParaRPr>
                    </a:p>
                  </a:txBody>
                  <a:tcPr marL="68580" marR="68580" marT="0" marB="0"/>
                </a:tc>
                <a:extLst>
                  <a:ext uri="{0D108BD9-81ED-4DB2-BD59-A6C34878D82A}">
                    <a16:rowId xmlns:a16="http://schemas.microsoft.com/office/drawing/2014/main" val="1123929024"/>
                  </a:ext>
                </a:extLst>
              </a:tr>
              <a:tr h="256540">
                <a:tc>
                  <a:txBody>
                    <a:bodyPr/>
                    <a:lstStyle/>
                    <a:p>
                      <a:pPr marL="0" algn="l" defTabSz="914400" rtl="0" eaLnBrk="1" latinLnBrk="0" hangingPunct="1"/>
                      <a:r>
                        <a:rPr lang="en-US" sz="1200" b="1" kern="100" dirty="0">
                          <a:solidFill>
                            <a:schemeClr val="tx1"/>
                          </a:solidFill>
                          <a:effectLst/>
                        </a:rPr>
                        <a:t>/users/register/</a:t>
                      </a:r>
                      <a:endParaRPr lang="zh-CN" altLang="en-US" sz="1200" b="1" kern="1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marL="0" algn="l" defTabSz="914400" rtl="0" eaLnBrk="1" latinLnBrk="0" hangingPunct="1"/>
                      <a:r>
                        <a:rPr lang="en-US" sz="1200" b="1" kern="100" dirty="0" err="1">
                          <a:solidFill>
                            <a:schemeClr val="tx1"/>
                          </a:solidFill>
                          <a:effectLst/>
                        </a:rPr>
                        <a:t>views.register</a:t>
                      </a:r>
                      <a:endParaRPr lang="zh-CN" altLang="en-US" sz="1200" b="1" kern="1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marL="0" algn="l" defTabSz="914400" rtl="0" eaLnBrk="1" latinLnBrk="0" hangingPunct="1"/>
                      <a:r>
                        <a:rPr lang="en-US" altLang="zh-CN" sz="1200" b="1" kern="100">
                          <a:solidFill>
                            <a:schemeClr val="tx1"/>
                          </a:solidFill>
                          <a:effectLst/>
                        </a:rPr>
                        <a:t>register</a:t>
                      </a:r>
                      <a:endParaRPr lang="zh-CN" altLang="en-US" sz="1200" b="1" kern="100">
                        <a:solidFill>
                          <a:schemeClr val="tx1"/>
                        </a:solidFill>
                        <a:effectLst/>
                        <a:latin typeface="Calibri" panose="020F0502020204030204" pitchFamily="34" charset="0"/>
                        <a:ea typeface="+mn-ea"/>
                        <a:cs typeface="Calibri" panose="020F0502020204030204" pitchFamily="34" charset="0"/>
                      </a:endParaRPr>
                    </a:p>
                  </a:txBody>
                  <a:tcPr marL="68580" marR="68580" marT="0" marB="0"/>
                </a:tc>
                <a:extLst>
                  <a:ext uri="{0D108BD9-81ED-4DB2-BD59-A6C34878D82A}">
                    <a16:rowId xmlns:a16="http://schemas.microsoft.com/office/drawing/2014/main" val="715571063"/>
                  </a:ext>
                </a:extLst>
              </a:tr>
              <a:tr h="256540">
                <a:tc>
                  <a:txBody>
                    <a:bodyPr/>
                    <a:lstStyle/>
                    <a:p>
                      <a:pPr marL="0" algn="l" defTabSz="914400" rtl="0" eaLnBrk="1" latinLnBrk="0" hangingPunct="1"/>
                      <a:r>
                        <a:rPr lang="en-US" sz="1200" b="1" kern="100">
                          <a:solidFill>
                            <a:schemeClr val="tx1"/>
                          </a:solidFill>
                          <a:effectLst/>
                        </a:rPr>
                        <a:t>/users/login/</a:t>
                      </a:r>
                      <a:endParaRPr lang="zh-CN" altLang="en-US" sz="1200" b="1" kern="100">
                        <a:solidFill>
                          <a:schemeClr val="tx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marL="0" algn="l" defTabSz="914400" rtl="0" eaLnBrk="1" latinLnBrk="0" hangingPunct="1"/>
                      <a:r>
                        <a:rPr lang="en-US" sz="1200" b="1" kern="100">
                          <a:solidFill>
                            <a:schemeClr val="tx1"/>
                          </a:solidFill>
                          <a:effectLst/>
                        </a:rPr>
                        <a:t>views.login</a:t>
                      </a:r>
                      <a:endParaRPr lang="zh-CN" altLang="en-US" sz="1200" b="1" kern="100">
                        <a:solidFill>
                          <a:schemeClr val="tx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marL="0" algn="l" defTabSz="914400" rtl="0" eaLnBrk="1" latinLnBrk="0" hangingPunct="1"/>
                      <a:r>
                        <a:rPr lang="en-US" altLang="zh-CN" sz="1200" b="1" kern="100">
                          <a:solidFill>
                            <a:schemeClr val="tx1"/>
                          </a:solidFill>
                          <a:effectLst/>
                        </a:rPr>
                        <a:t>Log in</a:t>
                      </a:r>
                      <a:endParaRPr lang="zh-CN" altLang="en-US" sz="1200" b="1" kern="100">
                        <a:solidFill>
                          <a:schemeClr val="tx1"/>
                        </a:solidFill>
                        <a:effectLst/>
                        <a:latin typeface="Calibri" panose="020F0502020204030204" pitchFamily="34" charset="0"/>
                        <a:ea typeface="+mn-ea"/>
                        <a:cs typeface="Calibri" panose="020F0502020204030204" pitchFamily="34" charset="0"/>
                      </a:endParaRPr>
                    </a:p>
                  </a:txBody>
                  <a:tcPr marL="68580" marR="68580" marT="0" marB="0"/>
                </a:tc>
                <a:extLst>
                  <a:ext uri="{0D108BD9-81ED-4DB2-BD59-A6C34878D82A}">
                    <a16:rowId xmlns:a16="http://schemas.microsoft.com/office/drawing/2014/main" val="2759156045"/>
                  </a:ext>
                </a:extLst>
              </a:tr>
              <a:tr h="256540">
                <a:tc>
                  <a:txBody>
                    <a:bodyPr/>
                    <a:lstStyle/>
                    <a:p>
                      <a:pPr marL="0" algn="l" defTabSz="914400" rtl="0" eaLnBrk="1" latinLnBrk="0" hangingPunct="1"/>
                      <a:r>
                        <a:rPr lang="en-US" sz="1200" b="1" kern="100">
                          <a:solidFill>
                            <a:schemeClr val="tx1"/>
                          </a:solidFill>
                          <a:effectLst/>
                        </a:rPr>
                        <a:t>/users/logout/</a:t>
                      </a:r>
                      <a:endParaRPr lang="zh-CN" altLang="en-US" sz="1200" b="1" kern="100">
                        <a:solidFill>
                          <a:schemeClr val="tx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marL="0" algn="l" defTabSz="914400" rtl="0" eaLnBrk="1" latinLnBrk="0" hangingPunct="1"/>
                      <a:r>
                        <a:rPr lang="en-US" sz="1200" b="1" kern="100" dirty="0" err="1">
                          <a:solidFill>
                            <a:schemeClr val="tx1"/>
                          </a:solidFill>
                          <a:effectLst/>
                        </a:rPr>
                        <a:t>views.logout</a:t>
                      </a:r>
                      <a:endParaRPr lang="zh-CN" altLang="en-US" sz="1200" b="1" kern="1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marL="0" algn="l" defTabSz="914400" rtl="0" eaLnBrk="1" latinLnBrk="0" hangingPunct="1"/>
                      <a:r>
                        <a:rPr lang="en-US" altLang="zh-CN" sz="1200" b="1" kern="100">
                          <a:solidFill>
                            <a:schemeClr val="tx1"/>
                          </a:solidFill>
                          <a:effectLst/>
                        </a:rPr>
                        <a:t>Sign out</a:t>
                      </a:r>
                      <a:endParaRPr lang="zh-CN" altLang="en-US" sz="1200" b="1" kern="100">
                        <a:solidFill>
                          <a:schemeClr val="tx1"/>
                        </a:solidFill>
                        <a:effectLst/>
                        <a:latin typeface="Calibri" panose="020F0502020204030204" pitchFamily="34" charset="0"/>
                        <a:ea typeface="+mn-ea"/>
                        <a:cs typeface="Calibri" panose="020F0502020204030204" pitchFamily="34" charset="0"/>
                      </a:endParaRPr>
                    </a:p>
                  </a:txBody>
                  <a:tcPr marL="68580" marR="68580" marT="0" marB="0"/>
                </a:tc>
                <a:extLst>
                  <a:ext uri="{0D108BD9-81ED-4DB2-BD59-A6C34878D82A}">
                    <a16:rowId xmlns:a16="http://schemas.microsoft.com/office/drawing/2014/main" val="2114973709"/>
                  </a:ext>
                </a:extLst>
              </a:tr>
              <a:tr h="256540">
                <a:tc>
                  <a:txBody>
                    <a:bodyPr/>
                    <a:lstStyle/>
                    <a:p>
                      <a:pPr marL="0" algn="l" defTabSz="914400" rtl="0" eaLnBrk="1" latinLnBrk="0" hangingPunct="1"/>
                      <a:r>
                        <a:rPr lang="en-US" sz="1200" b="1" kern="100">
                          <a:solidFill>
                            <a:schemeClr val="tx1"/>
                          </a:solidFill>
                          <a:effectLst/>
                        </a:rPr>
                        <a:t>/users/userInfo/</a:t>
                      </a:r>
                      <a:endParaRPr lang="zh-CN" altLang="en-US" sz="1200" b="1" kern="100">
                        <a:solidFill>
                          <a:schemeClr val="tx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marL="0" algn="l" defTabSz="914400" rtl="0" eaLnBrk="1" latinLnBrk="0" hangingPunct="1"/>
                      <a:r>
                        <a:rPr lang="en-US" sz="1200" b="1" kern="100">
                          <a:solidFill>
                            <a:schemeClr val="tx1"/>
                          </a:solidFill>
                          <a:effectLst/>
                        </a:rPr>
                        <a:t>views.userInfo</a:t>
                      </a:r>
                      <a:endParaRPr lang="zh-CN" altLang="en-US" sz="1200" b="1" kern="100">
                        <a:solidFill>
                          <a:schemeClr val="tx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marL="0" algn="l" defTabSz="914400" rtl="0" eaLnBrk="1" latinLnBrk="0" hangingPunct="1"/>
                      <a:r>
                        <a:rPr lang="en-US" altLang="zh-CN" sz="1200" b="1" kern="100" dirty="0">
                          <a:solidFill>
                            <a:schemeClr val="tx1"/>
                          </a:solidFill>
                          <a:effectLst/>
                        </a:rPr>
                        <a:t>user personal information</a:t>
                      </a:r>
                      <a:endParaRPr lang="zh-CN" altLang="en-US" sz="1200" b="1" kern="1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tc>
                <a:extLst>
                  <a:ext uri="{0D108BD9-81ED-4DB2-BD59-A6C34878D82A}">
                    <a16:rowId xmlns:a16="http://schemas.microsoft.com/office/drawing/2014/main" val="2809050976"/>
                  </a:ext>
                </a:extLst>
              </a:tr>
            </a:tbl>
          </a:graphicData>
        </a:graphic>
      </p:graphicFrame>
      <p:pic>
        <p:nvPicPr>
          <p:cNvPr id="9" name="图片 8">
            <a:extLst>
              <a:ext uri="{FF2B5EF4-FFF2-40B4-BE49-F238E27FC236}">
                <a16:creationId xmlns:a16="http://schemas.microsoft.com/office/drawing/2014/main" id="{AA249383-8DB9-9E83-D2E5-A66B3F2BA5FF}"/>
              </a:ext>
            </a:extLst>
          </p:cNvPr>
          <p:cNvPicPr>
            <a:picLocks noChangeAspect="1"/>
          </p:cNvPicPr>
          <p:nvPr/>
        </p:nvPicPr>
        <p:blipFill rotWithShape="1">
          <a:blip r:embed="rId5"/>
          <a:srcRect l="8676" t="1406" r="8105"/>
          <a:stretch/>
        </p:blipFill>
        <p:spPr>
          <a:xfrm>
            <a:off x="6300595" y="5234715"/>
            <a:ext cx="4600574" cy="1341004"/>
          </a:xfrm>
          <a:prstGeom prst="rect">
            <a:avLst/>
          </a:prstGeom>
        </p:spPr>
      </p:pic>
      <p:sp>
        <p:nvSpPr>
          <p:cNvPr id="10" name="Rectangle 40">
            <a:extLst>
              <a:ext uri="{FF2B5EF4-FFF2-40B4-BE49-F238E27FC236}">
                <a16:creationId xmlns:a16="http://schemas.microsoft.com/office/drawing/2014/main" id="{BA628740-1F42-02D5-A5EF-BDCB77317F4F}"/>
              </a:ext>
            </a:extLst>
          </p:cNvPr>
          <p:cNvSpPr/>
          <p:nvPr/>
        </p:nvSpPr>
        <p:spPr>
          <a:xfrm>
            <a:off x="2108684" y="1900517"/>
            <a:ext cx="1216606"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User Info</a:t>
            </a:r>
          </a:p>
        </p:txBody>
      </p:sp>
    </p:spTree>
    <p:extLst>
      <p:ext uri="{BB962C8B-B14F-4D97-AF65-F5344CB8AC3E}">
        <p14:creationId xmlns:p14="http://schemas.microsoft.com/office/powerpoint/2010/main" val="7931384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6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6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6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4" grpId="0"/>
      <p:bldP spid="7"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4" name="Rectangle 40">
            <a:extLst>
              <a:ext uri="{FF2B5EF4-FFF2-40B4-BE49-F238E27FC236}">
                <a16:creationId xmlns:a16="http://schemas.microsoft.com/office/drawing/2014/main" id="{4A54D647-0C4B-6BF0-2BE3-1DB5B94D5CE5}"/>
              </a:ext>
            </a:extLst>
          </p:cNvPr>
          <p:cNvSpPr/>
          <p:nvPr/>
        </p:nvSpPr>
        <p:spPr>
          <a:xfrm>
            <a:off x="3051257" y="794878"/>
            <a:ext cx="8217482" cy="671851"/>
          </a:xfrm>
          <a:prstGeom prst="rect">
            <a:avLst/>
          </a:prstGeom>
        </p:spPr>
        <p:txBody>
          <a:bodyPr wrap="square">
            <a:spAutoFit/>
          </a:bodyPr>
          <a:lstStyle/>
          <a:p>
            <a:pPr indent="-457200" algn="just">
              <a:lnSpc>
                <a:spcPct val="150000"/>
              </a:lnSpc>
            </a:pPr>
            <a:r>
              <a:rPr lang="zh-CN" altLang="zh-CN" sz="2800" b="1" dirty="0"/>
              <a:t>Realization of System Function Modules</a:t>
            </a:r>
          </a:p>
        </p:txBody>
      </p:sp>
      <p:sp>
        <p:nvSpPr>
          <p:cNvPr id="7" name="Rectangle 40">
            <a:extLst>
              <a:ext uri="{FF2B5EF4-FFF2-40B4-BE49-F238E27FC236}">
                <a16:creationId xmlns:a16="http://schemas.microsoft.com/office/drawing/2014/main" id="{FD9A62AA-5CFE-F476-DD5F-D32F25C59889}"/>
              </a:ext>
            </a:extLst>
          </p:cNvPr>
          <p:cNvSpPr/>
          <p:nvPr/>
        </p:nvSpPr>
        <p:spPr>
          <a:xfrm>
            <a:off x="3507740" y="1513675"/>
            <a:ext cx="6647127"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Function Module : Movie Information</a:t>
            </a:r>
          </a:p>
        </p:txBody>
      </p:sp>
      <p:pic>
        <p:nvPicPr>
          <p:cNvPr id="10" name="图片 9">
            <a:extLst>
              <a:ext uri="{FF2B5EF4-FFF2-40B4-BE49-F238E27FC236}">
                <a16:creationId xmlns:a16="http://schemas.microsoft.com/office/drawing/2014/main" id="{B33C5F89-91E6-E6FD-8A0E-41768DDE9744}"/>
              </a:ext>
            </a:extLst>
          </p:cNvPr>
          <p:cNvPicPr>
            <a:picLocks noChangeAspect="1"/>
          </p:cNvPicPr>
          <p:nvPr/>
        </p:nvPicPr>
        <p:blipFill>
          <a:blip r:embed="rId4"/>
          <a:stretch>
            <a:fillRect/>
          </a:stretch>
        </p:blipFill>
        <p:spPr>
          <a:xfrm>
            <a:off x="5579994" y="2225472"/>
            <a:ext cx="6455796" cy="3118853"/>
          </a:xfrm>
          <a:prstGeom prst="rect">
            <a:avLst/>
          </a:prstGeom>
        </p:spPr>
      </p:pic>
      <p:graphicFrame>
        <p:nvGraphicFramePr>
          <p:cNvPr id="12" name="表格 11">
            <a:extLst>
              <a:ext uri="{FF2B5EF4-FFF2-40B4-BE49-F238E27FC236}">
                <a16:creationId xmlns:a16="http://schemas.microsoft.com/office/drawing/2014/main" id="{513CCC38-1D6E-1CA2-5A67-78EC237ACD27}"/>
              </a:ext>
            </a:extLst>
          </p:cNvPr>
          <p:cNvGraphicFramePr>
            <a:graphicFrameLocks noGrp="1"/>
          </p:cNvGraphicFramePr>
          <p:nvPr>
            <p:extLst>
              <p:ext uri="{D42A27DB-BD31-4B8C-83A1-F6EECF244321}">
                <p14:modId xmlns:p14="http://schemas.microsoft.com/office/powerpoint/2010/main" val="2818552672"/>
              </p:ext>
            </p:extLst>
          </p:nvPr>
        </p:nvGraphicFramePr>
        <p:xfrm>
          <a:off x="156210" y="2177831"/>
          <a:ext cx="5308759" cy="3349710"/>
        </p:xfrm>
        <a:graphic>
          <a:graphicData uri="http://schemas.openxmlformats.org/drawingml/2006/table">
            <a:tbl>
              <a:tblPr firstRow="1" firstCol="1" bandRow="1">
                <a:tableStyleId>{21E4AEA4-8DFA-4A89-87EB-49C32662AFE0}</a:tableStyleId>
              </a:tblPr>
              <a:tblGrid>
                <a:gridCol w="1769373">
                  <a:extLst>
                    <a:ext uri="{9D8B030D-6E8A-4147-A177-3AD203B41FA5}">
                      <a16:colId xmlns:a16="http://schemas.microsoft.com/office/drawing/2014/main" val="785307765"/>
                    </a:ext>
                  </a:extLst>
                </a:gridCol>
                <a:gridCol w="1769373">
                  <a:extLst>
                    <a:ext uri="{9D8B030D-6E8A-4147-A177-3AD203B41FA5}">
                      <a16:colId xmlns:a16="http://schemas.microsoft.com/office/drawing/2014/main" val="2061897477"/>
                    </a:ext>
                  </a:extLst>
                </a:gridCol>
                <a:gridCol w="1770013">
                  <a:extLst>
                    <a:ext uri="{9D8B030D-6E8A-4147-A177-3AD203B41FA5}">
                      <a16:colId xmlns:a16="http://schemas.microsoft.com/office/drawing/2014/main" val="2043245707"/>
                    </a:ext>
                  </a:extLst>
                </a:gridCol>
              </a:tblGrid>
              <a:tr h="223314">
                <a:tc>
                  <a:txBody>
                    <a:bodyPr/>
                    <a:lstStyle/>
                    <a:p>
                      <a:pPr algn="just"/>
                      <a:r>
                        <a:rPr lang="zh-CN" sz="1050" kern="100">
                          <a:effectLst/>
                        </a:rPr>
                        <a:t>field 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field meaning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field requirements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44000503"/>
                  </a:ext>
                </a:extLst>
              </a:tr>
              <a:tr h="223314">
                <a:tc>
                  <a:txBody>
                    <a:bodyPr/>
                    <a:lstStyle/>
                    <a:p>
                      <a:pPr algn="just"/>
                      <a:r>
                        <a:rPr lang="zh-CN" sz="1050" kern="100" dirty="0">
                          <a:effectLst/>
                        </a:rPr>
                        <a:t>movie_id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number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char(11)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9080612"/>
                  </a:ext>
                </a:extLst>
              </a:tr>
              <a:tr h="223314">
                <a:tc>
                  <a:txBody>
                    <a:bodyPr/>
                    <a:lstStyle/>
                    <a:p>
                      <a:pPr algn="just"/>
                      <a:r>
                        <a:rPr lang="zh-CN" sz="1050" kern="100">
                          <a:effectLst/>
                        </a:rPr>
                        <a:t>movie_name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title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nvarchar(100)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63557650"/>
                  </a:ext>
                </a:extLst>
              </a:tr>
              <a:tr h="223314">
                <a:tc>
                  <a:txBody>
                    <a:bodyPr/>
                    <a:lstStyle/>
                    <a:p>
                      <a:pPr algn="just"/>
                      <a:r>
                        <a:rPr lang="zh-CN" sz="1050" kern="100" dirty="0">
                          <a:effectLst/>
                        </a:rPr>
                        <a:t>movie_ releaseTime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showtime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datetime (10 )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3019675"/>
                  </a:ext>
                </a:extLst>
              </a:tr>
              <a:tr h="223314">
                <a:tc>
                  <a:txBody>
                    <a:bodyPr/>
                    <a:lstStyle/>
                    <a:p>
                      <a:pPr algn="just"/>
                      <a:r>
                        <a:rPr lang="zh-CN" sz="1050" kern="100" dirty="0">
                          <a:effectLst/>
                        </a:rPr>
                        <a:t>movie_description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description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nvarchar(1024)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0537134"/>
                  </a:ext>
                </a:extLst>
              </a:tr>
              <a:tr h="223314">
                <a:tc>
                  <a:txBody>
                    <a:bodyPr/>
                    <a:lstStyle/>
                    <a:p>
                      <a:pPr algn="just"/>
                      <a:r>
                        <a:rPr lang="zh-CN" sz="1050" kern="100">
                          <a:effectLst/>
                        </a:rPr>
                        <a:t>movie_director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director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nvarchar(64)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47792201"/>
                  </a:ext>
                </a:extLst>
              </a:tr>
              <a:tr h="223314">
                <a:tc>
                  <a:txBody>
                    <a:bodyPr/>
                    <a:lstStyle/>
                    <a:p>
                      <a:pPr algn="just"/>
                      <a:r>
                        <a:rPr lang="zh-CN" sz="1050" kern="100">
                          <a:effectLst/>
                        </a:rPr>
                        <a:t>movie_actors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actor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nvarchar(64)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3378258"/>
                  </a:ext>
                </a:extLst>
              </a:tr>
              <a:tr h="223314">
                <a:tc>
                  <a:txBody>
                    <a:bodyPr/>
                    <a:lstStyle/>
                    <a:p>
                      <a:pPr algn="just"/>
                      <a:r>
                        <a:rPr lang="zh-CN" sz="1050" kern="100" dirty="0">
                          <a:effectLst/>
                        </a:rPr>
                        <a:t>movie_ movieRatings</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rating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nvarchar(10)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82431886"/>
                  </a:ext>
                </a:extLst>
              </a:tr>
              <a:tr h="223314">
                <a:tc>
                  <a:txBody>
                    <a:bodyPr/>
                    <a:lstStyle/>
                    <a:p>
                      <a:pPr algn="just"/>
                      <a:r>
                        <a:rPr lang="zh-CN" sz="1050" kern="100">
                          <a:effectLst/>
                        </a:rPr>
                        <a:t>movie_duration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duration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dirty="0">
                          <a:effectLst/>
                        </a:rPr>
                        <a:t>nvarchar(11)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9606352"/>
                  </a:ext>
                </a:extLst>
              </a:tr>
              <a:tr h="223314">
                <a:tc>
                  <a:txBody>
                    <a:bodyPr/>
                    <a:lstStyle/>
                    <a:p>
                      <a:pPr algn="just"/>
                      <a:r>
                        <a:rPr lang="zh-CN" sz="1050" kern="100" dirty="0">
                          <a:effectLst/>
                        </a:rPr>
                        <a:t>movie_language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language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nvarchar(128)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5010339"/>
                  </a:ext>
                </a:extLst>
              </a:tr>
              <a:tr h="223314">
                <a:tc>
                  <a:txBody>
                    <a:bodyPr/>
                    <a:lstStyle/>
                    <a:p>
                      <a:pPr algn="just"/>
                      <a:r>
                        <a:rPr lang="zh-CN" sz="1050" kern="100">
                          <a:effectLst/>
                        </a:rPr>
                        <a:t>movie_country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country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nvarchar(128)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56644530"/>
                  </a:ext>
                </a:extLst>
              </a:tr>
              <a:tr h="223314">
                <a:tc>
                  <a:txBody>
                    <a:bodyPr/>
                    <a:lstStyle/>
                    <a:p>
                      <a:pPr algn="just"/>
                      <a:r>
                        <a:rPr lang="zh-CN" sz="1050" kern="100">
                          <a:effectLst/>
                        </a:rPr>
                        <a:t>movie_type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type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MoviePoster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1867109"/>
                  </a:ext>
                </a:extLst>
              </a:tr>
              <a:tr h="223314">
                <a:tc>
                  <a:txBody>
                    <a:bodyPr/>
                    <a:lstStyle/>
                    <a:p>
                      <a:pPr algn="just"/>
                      <a:r>
                        <a:rPr lang="zh-CN" sz="1050" kern="100" dirty="0">
                          <a:effectLst/>
                        </a:rPr>
                        <a:t>movie_poster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poster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tabLst>
                          <a:tab pos="31750" algn="l"/>
                        </a:tabLst>
                      </a:pPr>
                      <a:r>
                        <a:rPr lang="zh-CN" sz="1050" kern="100">
                          <a:effectLst/>
                        </a:rPr>
                        <a:t>char(128)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53206303"/>
                  </a:ext>
                </a:extLst>
              </a:tr>
              <a:tr h="223314">
                <a:tc>
                  <a:txBody>
                    <a:bodyPr/>
                    <a:lstStyle/>
                    <a:p>
                      <a:pPr algn="just"/>
                      <a:r>
                        <a:rPr lang="zh-CN" sz="1050" kern="100">
                          <a:effectLst/>
                        </a:rPr>
                        <a:t>movie_url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playback address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dirty="0">
                          <a:effectLst/>
                        </a:rPr>
                        <a:t>char(128)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7645164"/>
                  </a:ext>
                </a:extLst>
              </a:tr>
              <a:tr h="223314">
                <a:tc>
                  <a:txBody>
                    <a:bodyPr/>
                    <a:lstStyle/>
                    <a:p>
                      <a:pPr algn="just"/>
                      <a:r>
                        <a:rPr lang="zh-CN" sz="1050" kern="100">
                          <a:effectLst/>
                        </a:rPr>
                        <a:t>movie_comment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movie review</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dirty="0">
                          <a:effectLst/>
                        </a:rPr>
                        <a:t>Movie Comment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2438144"/>
                  </a:ext>
                </a:extLst>
              </a:tr>
            </a:tbl>
          </a:graphicData>
        </a:graphic>
      </p:graphicFrame>
      <p:pic>
        <p:nvPicPr>
          <p:cNvPr id="13" name="图片 12">
            <a:extLst>
              <a:ext uri="{FF2B5EF4-FFF2-40B4-BE49-F238E27FC236}">
                <a16:creationId xmlns:a16="http://schemas.microsoft.com/office/drawing/2014/main" id="{29AAD004-2B82-8FA9-373B-DDC1FF5C50CC}"/>
              </a:ext>
            </a:extLst>
          </p:cNvPr>
          <p:cNvPicPr>
            <a:picLocks noChangeAspect="1"/>
          </p:cNvPicPr>
          <p:nvPr/>
        </p:nvPicPr>
        <p:blipFill>
          <a:blip r:embed="rId5"/>
          <a:stretch>
            <a:fillRect/>
          </a:stretch>
        </p:blipFill>
        <p:spPr>
          <a:xfrm>
            <a:off x="5669515" y="5731773"/>
            <a:ext cx="5952255" cy="973392"/>
          </a:xfrm>
          <a:prstGeom prst="rect">
            <a:avLst/>
          </a:prstGeom>
        </p:spPr>
      </p:pic>
      <p:sp>
        <p:nvSpPr>
          <p:cNvPr id="14" name="Rectangle 40">
            <a:extLst>
              <a:ext uri="{FF2B5EF4-FFF2-40B4-BE49-F238E27FC236}">
                <a16:creationId xmlns:a16="http://schemas.microsoft.com/office/drawing/2014/main" id="{3932F885-4A65-83F2-EDBE-394CBFFD5992}"/>
              </a:ext>
            </a:extLst>
          </p:cNvPr>
          <p:cNvSpPr/>
          <p:nvPr/>
        </p:nvSpPr>
        <p:spPr>
          <a:xfrm>
            <a:off x="2007556" y="1719180"/>
            <a:ext cx="1606066"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Movie Info</a:t>
            </a:r>
          </a:p>
        </p:txBody>
      </p:sp>
      <p:graphicFrame>
        <p:nvGraphicFramePr>
          <p:cNvPr id="15" name="表格 14">
            <a:extLst>
              <a:ext uri="{FF2B5EF4-FFF2-40B4-BE49-F238E27FC236}">
                <a16:creationId xmlns:a16="http://schemas.microsoft.com/office/drawing/2014/main" id="{B5E47FA8-78E4-C81B-A9BE-8DF02D336499}"/>
              </a:ext>
            </a:extLst>
          </p:cNvPr>
          <p:cNvGraphicFramePr>
            <a:graphicFrameLocks noGrp="1"/>
          </p:cNvGraphicFramePr>
          <p:nvPr>
            <p:extLst>
              <p:ext uri="{D42A27DB-BD31-4B8C-83A1-F6EECF244321}">
                <p14:modId xmlns:p14="http://schemas.microsoft.com/office/powerpoint/2010/main" val="3895436058"/>
              </p:ext>
            </p:extLst>
          </p:nvPr>
        </p:nvGraphicFramePr>
        <p:xfrm>
          <a:off x="156210" y="5995841"/>
          <a:ext cx="5267960" cy="691029"/>
        </p:xfrm>
        <a:graphic>
          <a:graphicData uri="http://schemas.openxmlformats.org/drawingml/2006/table">
            <a:tbl>
              <a:tblPr firstRow="1" firstCol="1" bandRow="1">
                <a:tableStyleId>{21E4AEA4-8DFA-4A89-87EB-49C32662AFE0}</a:tableStyleId>
              </a:tblPr>
              <a:tblGrid>
                <a:gridCol w="1755775">
                  <a:extLst>
                    <a:ext uri="{9D8B030D-6E8A-4147-A177-3AD203B41FA5}">
                      <a16:colId xmlns:a16="http://schemas.microsoft.com/office/drawing/2014/main" val="1568348423"/>
                    </a:ext>
                  </a:extLst>
                </a:gridCol>
                <a:gridCol w="1755775">
                  <a:extLst>
                    <a:ext uri="{9D8B030D-6E8A-4147-A177-3AD203B41FA5}">
                      <a16:colId xmlns:a16="http://schemas.microsoft.com/office/drawing/2014/main" val="1176727136"/>
                    </a:ext>
                  </a:extLst>
                </a:gridCol>
                <a:gridCol w="1756410">
                  <a:extLst>
                    <a:ext uri="{9D8B030D-6E8A-4147-A177-3AD203B41FA5}">
                      <a16:colId xmlns:a16="http://schemas.microsoft.com/office/drawing/2014/main" val="739652617"/>
                    </a:ext>
                  </a:extLst>
                </a:gridCol>
              </a:tblGrid>
              <a:tr h="230343">
                <a:tc>
                  <a:txBody>
                    <a:bodyPr/>
                    <a:lstStyle/>
                    <a:p>
                      <a:pPr algn="just"/>
                      <a:r>
                        <a:rPr lang="zh-CN" sz="1050" kern="100" dirty="0">
                          <a:effectLst/>
                        </a:rPr>
                        <a:t>field name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dirty="0">
                          <a:effectLst/>
                        </a:rPr>
                        <a:t>field meaning</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field requirements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9727299"/>
                  </a:ext>
                </a:extLst>
              </a:tr>
              <a:tr h="230343">
                <a:tc>
                  <a:txBody>
                    <a:bodyPr/>
                    <a:lstStyle/>
                    <a:p>
                      <a:pPr algn="just"/>
                      <a:r>
                        <a:rPr lang="zh-CN" sz="1050" kern="100" dirty="0">
                          <a:effectLst/>
                        </a:rPr>
                        <a:t>movie_</a:t>
                      </a:r>
                      <a:r>
                        <a:rPr lang="en-US" altLang="zh-CN" sz="1050" kern="100" dirty="0">
                          <a:effectLst/>
                        </a:rPr>
                        <a:t>class</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dirty="0">
                          <a:effectLst/>
                        </a:rPr>
                        <a:t>movie </a:t>
                      </a:r>
                      <a:r>
                        <a:rPr lang="en-US" altLang="zh-CN" sz="1050" kern="100" dirty="0">
                          <a:effectLst/>
                        </a:rPr>
                        <a:t>class</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050" kern="100">
                          <a:effectLst/>
                        </a:rPr>
                        <a:t>char(11)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1134138"/>
                  </a:ext>
                </a:extLst>
              </a:tr>
              <a:tr h="230343">
                <a:tc>
                  <a:txBody>
                    <a:bodyPr/>
                    <a:lstStyle/>
                    <a:p>
                      <a:pPr algn="just"/>
                      <a:r>
                        <a:rPr lang="zh-CN" sz="1050" kern="100" dirty="0">
                          <a:effectLst/>
                        </a:rPr>
                        <a:t>movie_</a:t>
                      </a:r>
                      <a:r>
                        <a:rPr lang="en-US" altLang="zh-CN" sz="1050" kern="100" dirty="0" err="1">
                          <a:effectLst/>
                        </a:rPr>
                        <a:t>class_movie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dirty="0">
                          <a:effectLst/>
                        </a:rPr>
                        <a:t>movie </a:t>
                      </a:r>
                      <a:r>
                        <a:rPr lang="en-US" altLang="zh-CN" sz="1050" kern="100" dirty="0">
                          <a:effectLst/>
                        </a:rPr>
                        <a:t>class movie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Movie Info</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9829779"/>
                  </a:ext>
                </a:extLst>
              </a:tr>
            </a:tbl>
          </a:graphicData>
        </a:graphic>
      </p:graphicFrame>
      <p:sp>
        <p:nvSpPr>
          <p:cNvPr id="16" name="Rectangle 40">
            <a:extLst>
              <a:ext uri="{FF2B5EF4-FFF2-40B4-BE49-F238E27FC236}">
                <a16:creationId xmlns:a16="http://schemas.microsoft.com/office/drawing/2014/main" id="{B97611F8-BF7C-DA1A-0043-EB9961AC91DF}"/>
              </a:ext>
            </a:extLst>
          </p:cNvPr>
          <p:cNvSpPr/>
          <p:nvPr/>
        </p:nvSpPr>
        <p:spPr>
          <a:xfrm>
            <a:off x="1987157" y="5478627"/>
            <a:ext cx="1606066"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Movie Class</a:t>
            </a:r>
          </a:p>
        </p:txBody>
      </p:sp>
    </p:spTree>
    <p:extLst>
      <p:ext uri="{BB962C8B-B14F-4D97-AF65-F5344CB8AC3E}">
        <p14:creationId xmlns:p14="http://schemas.microsoft.com/office/powerpoint/2010/main" val="39913566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6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6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6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6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4" grpId="0"/>
      <p:bldP spid="7"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5" name="Rectangle 40">
            <a:extLst>
              <a:ext uri="{FF2B5EF4-FFF2-40B4-BE49-F238E27FC236}">
                <a16:creationId xmlns:a16="http://schemas.microsoft.com/office/drawing/2014/main" id="{411A0BB2-BDDC-735C-B098-025693438DF0}"/>
              </a:ext>
            </a:extLst>
          </p:cNvPr>
          <p:cNvSpPr/>
          <p:nvPr/>
        </p:nvSpPr>
        <p:spPr>
          <a:xfrm>
            <a:off x="3051257" y="794878"/>
            <a:ext cx="8217482" cy="671851"/>
          </a:xfrm>
          <a:prstGeom prst="rect">
            <a:avLst/>
          </a:prstGeom>
        </p:spPr>
        <p:txBody>
          <a:bodyPr wrap="square">
            <a:spAutoFit/>
          </a:bodyPr>
          <a:lstStyle/>
          <a:p>
            <a:pPr indent="-457200" algn="just">
              <a:lnSpc>
                <a:spcPct val="150000"/>
              </a:lnSpc>
            </a:pPr>
            <a:r>
              <a:rPr lang="zh-CN" altLang="zh-CN" sz="2800" b="1" dirty="0"/>
              <a:t>Realization of System Function Modules</a:t>
            </a:r>
          </a:p>
        </p:txBody>
      </p:sp>
      <p:sp>
        <p:nvSpPr>
          <p:cNvPr id="6" name="Rectangle 40">
            <a:extLst>
              <a:ext uri="{FF2B5EF4-FFF2-40B4-BE49-F238E27FC236}">
                <a16:creationId xmlns:a16="http://schemas.microsoft.com/office/drawing/2014/main" id="{E5C8AEFD-C251-4536-372A-6E71845DAA84}"/>
              </a:ext>
            </a:extLst>
          </p:cNvPr>
          <p:cNvSpPr/>
          <p:nvPr/>
        </p:nvSpPr>
        <p:spPr>
          <a:xfrm>
            <a:off x="3507740" y="1513675"/>
            <a:ext cx="6647127"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Function Module : Movie Information</a:t>
            </a:r>
          </a:p>
        </p:txBody>
      </p:sp>
      <p:sp>
        <p:nvSpPr>
          <p:cNvPr id="8" name="文本框 7">
            <a:extLst>
              <a:ext uri="{FF2B5EF4-FFF2-40B4-BE49-F238E27FC236}">
                <a16:creationId xmlns:a16="http://schemas.microsoft.com/office/drawing/2014/main" id="{840FD846-ED7B-4F7F-4389-0D10E30BAE36}"/>
              </a:ext>
            </a:extLst>
          </p:cNvPr>
          <p:cNvSpPr txBox="1"/>
          <p:nvPr/>
        </p:nvSpPr>
        <p:spPr>
          <a:xfrm>
            <a:off x="1130353" y="3437825"/>
            <a:ext cx="2900968" cy="646331"/>
          </a:xfrm>
          <a:prstGeom prst="rect">
            <a:avLst/>
          </a:prstGeom>
          <a:noFill/>
        </p:spPr>
        <p:txBody>
          <a:bodyPr wrap="square">
            <a:spAutoFit/>
          </a:bodyPr>
          <a:lstStyle/>
          <a:p>
            <a:pPr marL="285750" indent="-285750">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module serialization</a:t>
            </a:r>
            <a:endParaRPr lang="en-US" altLang="zh-CN" sz="1800" dirty="0">
              <a:effectLst/>
              <a:ea typeface="宋体" panose="02010600030101010101" pitchFamily="2" charset="-122"/>
              <a:cs typeface="Times New Roman" panose="02020603050405020304" pitchFamily="18" charset="0"/>
            </a:endParaRPr>
          </a:p>
          <a:p>
            <a:r>
              <a:rPr lang="en-US" altLang="zh-CN" sz="1800" dirty="0">
                <a:effectLst/>
                <a:ea typeface="宋体" panose="02010600030101010101" pitchFamily="2" charset="-122"/>
                <a:cs typeface="Times New Roman" panose="02020603050405020304" pitchFamily="18" charset="0"/>
              </a:rPr>
              <a:t>Use </a:t>
            </a:r>
            <a:r>
              <a:rPr lang="zh-CN" altLang="zh-CN" sz="1800" dirty="0">
                <a:effectLst/>
                <a:ea typeface="宋体" panose="02010600030101010101" pitchFamily="2" charset="-122"/>
                <a:cs typeface="Times New Roman" panose="02020603050405020304" pitchFamily="18" charset="0"/>
              </a:rPr>
              <a:t>Django Rest Framework</a:t>
            </a:r>
            <a:endParaRPr lang="zh-CN" altLang="en-US" dirty="0"/>
          </a:p>
        </p:txBody>
      </p:sp>
      <p:graphicFrame>
        <p:nvGraphicFramePr>
          <p:cNvPr id="9" name="表格 8">
            <a:extLst>
              <a:ext uri="{FF2B5EF4-FFF2-40B4-BE49-F238E27FC236}">
                <a16:creationId xmlns:a16="http://schemas.microsoft.com/office/drawing/2014/main" id="{069C495E-7DCA-FB66-2B6A-5AA61C73FD0F}"/>
              </a:ext>
            </a:extLst>
          </p:cNvPr>
          <p:cNvGraphicFramePr>
            <a:graphicFrameLocks noGrp="1"/>
          </p:cNvGraphicFramePr>
          <p:nvPr>
            <p:extLst>
              <p:ext uri="{D42A27DB-BD31-4B8C-83A1-F6EECF244321}">
                <p14:modId xmlns:p14="http://schemas.microsoft.com/office/powerpoint/2010/main" val="1259963236"/>
              </p:ext>
            </p:extLst>
          </p:nvPr>
        </p:nvGraphicFramePr>
        <p:xfrm>
          <a:off x="472154" y="2209746"/>
          <a:ext cx="10677362" cy="632174"/>
        </p:xfrm>
        <a:graphic>
          <a:graphicData uri="http://schemas.openxmlformats.org/drawingml/2006/table">
            <a:tbl>
              <a:tblPr firstRow="1" firstCol="1" bandRow="1">
                <a:tableStyleId>{21E4AEA4-8DFA-4A89-87EB-49C32662AFE0}</a:tableStyleId>
              </a:tblPr>
              <a:tblGrid>
                <a:gridCol w="3558691">
                  <a:extLst>
                    <a:ext uri="{9D8B030D-6E8A-4147-A177-3AD203B41FA5}">
                      <a16:colId xmlns:a16="http://schemas.microsoft.com/office/drawing/2014/main" val="2981857664"/>
                    </a:ext>
                  </a:extLst>
                </a:gridCol>
                <a:gridCol w="2887176">
                  <a:extLst>
                    <a:ext uri="{9D8B030D-6E8A-4147-A177-3AD203B41FA5}">
                      <a16:colId xmlns:a16="http://schemas.microsoft.com/office/drawing/2014/main" val="2277652408"/>
                    </a:ext>
                  </a:extLst>
                </a:gridCol>
                <a:gridCol w="4231495">
                  <a:extLst>
                    <a:ext uri="{9D8B030D-6E8A-4147-A177-3AD203B41FA5}">
                      <a16:colId xmlns:a16="http://schemas.microsoft.com/office/drawing/2014/main" val="407382547"/>
                    </a:ext>
                  </a:extLst>
                </a:gridCol>
              </a:tblGrid>
              <a:tr h="242194">
                <a:tc>
                  <a:txBody>
                    <a:bodyPr/>
                    <a:lstStyle/>
                    <a:p>
                      <a:pPr algn="ctr"/>
                      <a:r>
                        <a:rPr lang="en-US" sz="1600" kern="100" dirty="0">
                          <a:effectLst/>
                          <a:latin typeface="Calibri" panose="020F0502020204030204" pitchFamily="34" charset="0"/>
                          <a:cs typeface="Calibri" panose="020F0502020204030204" pitchFamily="34" charset="0"/>
                        </a:rPr>
                        <a:t>URL</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600" kern="100">
                          <a:effectLst/>
                          <a:latin typeface="Calibri" panose="020F0502020204030204" pitchFamily="34" charset="0"/>
                          <a:cs typeface="Calibri" panose="020F0502020204030204" pitchFamily="34" charset="0"/>
                        </a:rPr>
                        <a:t>view</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600" kern="100">
                          <a:effectLst/>
                          <a:latin typeface="Calibri" panose="020F0502020204030204" pitchFamily="34" charset="0"/>
                          <a:cs typeface="Calibri" panose="020F0502020204030204" pitchFamily="34" charset="0"/>
                        </a:rPr>
                        <a:t>illustrate</a:t>
                      </a:r>
                      <a:endParaRPr lang="zh-CN" sz="16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675054794"/>
                  </a:ext>
                </a:extLst>
              </a:tr>
              <a:tr h="388334">
                <a:tc>
                  <a:txBody>
                    <a:bodyPr/>
                    <a:lstStyle/>
                    <a:p>
                      <a:pPr algn="ctr"/>
                      <a:r>
                        <a:rPr lang="en-US" sz="1600" kern="100">
                          <a:effectLst/>
                          <a:latin typeface="Calibri" panose="020F0502020204030204" pitchFamily="34" charset="0"/>
                          <a:cs typeface="Calibri" panose="020F0502020204030204" pitchFamily="34" charset="0"/>
                        </a:rPr>
                        <a:t>/Movies/MovieInfo/</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ctr"/>
                      <a:r>
                        <a:rPr lang="en-US" sz="1600" kern="100" dirty="0" err="1">
                          <a:effectLst/>
                          <a:latin typeface="Calibri" panose="020F0502020204030204" pitchFamily="34" charset="0"/>
                          <a:cs typeface="Calibri" panose="020F0502020204030204" pitchFamily="34" charset="0"/>
                        </a:rPr>
                        <a:t>views.MovieInfoView</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sz="1600" kern="100" dirty="0">
                          <a:effectLst/>
                          <a:latin typeface="Calibri" panose="020F0502020204030204" pitchFamily="34" charset="0"/>
                          <a:cs typeface="Calibri" panose="020F0502020204030204" pitchFamily="34" charset="0"/>
                        </a:rPr>
                        <a:t>Provide movie information data for the front end</a:t>
                      </a:r>
                      <a:endParaRPr lang="zh-CN" sz="16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314708786"/>
                  </a:ext>
                </a:extLst>
              </a:tr>
            </a:tbl>
          </a:graphicData>
        </a:graphic>
      </p:graphicFrame>
      <p:pic>
        <p:nvPicPr>
          <p:cNvPr id="10" name="图片 9">
            <a:extLst>
              <a:ext uri="{FF2B5EF4-FFF2-40B4-BE49-F238E27FC236}">
                <a16:creationId xmlns:a16="http://schemas.microsoft.com/office/drawing/2014/main" id="{76CFA524-AF6E-7BDF-C4C1-098978C2CE05}"/>
              </a:ext>
            </a:extLst>
          </p:cNvPr>
          <p:cNvPicPr>
            <a:picLocks noChangeAspect="1"/>
          </p:cNvPicPr>
          <p:nvPr/>
        </p:nvPicPr>
        <p:blipFill rotWithShape="1">
          <a:blip r:embed="rId4"/>
          <a:srcRect l="1889" r="19732" b="6722"/>
          <a:stretch/>
        </p:blipFill>
        <p:spPr>
          <a:xfrm>
            <a:off x="472154" y="4259778"/>
            <a:ext cx="5309560" cy="2169094"/>
          </a:xfrm>
          <a:prstGeom prst="rect">
            <a:avLst/>
          </a:prstGeom>
        </p:spPr>
      </p:pic>
      <p:pic>
        <p:nvPicPr>
          <p:cNvPr id="12" name="图片 11">
            <a:extLst>
              <a:ext uri="{FF2B5EF4-FFF2-40B4-BE49-F238E27FC236}">
                <a16:creationId xmlns:a16="http://schemas.microsoft.com/office/drawing/2014/main" id="{D0CFA59E-52B5-91B6-5B08-91B0A83BFC50}"/>
              </a:ext>
            </a:extLst>
          </p:cNvPr>
          <p:cNvPicPr>
            <a:picLocks noChangeAspect="1"/>
          </p:cNvPicPr>
          <p:nvPr/>
        </p:nvPicPr>
        <p:blipFill>
          <a:blip r:embed="rId5"/>
          <a:stretch>
            <a:fillRect/>
          </a:stretch>
        </p:blipFill>
        <p:spPr>
          <a:xfrm>
            <a:off x="6324843" y="3398057"/>
            <a:ext cx="5240888" cy="1484667"/>
          </a:xfrm>
          <a:prstGeom prst="rect">
            <a:avLst/>
          </a:prstGeom>
        </p:spPr>
      </p:pic>
      <p:pic>
        <p:nvPicPr>
          <p:cNvPr id="13" name="图片 12">
            <a:extLst>
              <a:ext uri="{FF2B5EF4-FFF2-40B4-BE49-F238E27FC236}">
                <a16:creationId xmlns:a16="http://schemas.microsoft.com/office/drawing/2014/main" id="{8C8F638E-8BB8-B7B4-651A-8214D605DE2B}"/>
              </a:ext>
            </a:extLst>
          </p:cNvPr>
          <p:cNvPicPr>
            <a:picLocks noChangeAspect="1"/>
          </p:cNvPicPr>
          <p:nvPr/>
        </p:nvPicPr>
        <p:blipFill>
          <a:blip r:embed="rId6"/>
          <a:stretch>
            <a:fillRect/>
          </a:stretch>
        </p:blipFill>
        <p:spPr>
          <a:xfrm>
            <a:off x="6212526" y="5416487"/>
            <a:ext cx="5353205" cy="1105026"/>
          </a:xfrm>
          <a:prstGeom prst="rect">
            <a:avLst/>
          </a:prstGeom>
        </p:spPr>
      </p:pic>
      <p:sp>
        <p:nvSpPr>
          <p:cNvPr id="15" name="文本框 14">
            <a:extLst>
              <a:ext uri="{FF2B5EF4-FFF2-40B4-BE49-F238E27FC236}">
                <a16:creationId xmlns:a16="http://schemas.microsoft.com/office/drawing/2014/main" id="{0E1EB07B-762A-437C-E764-CC32B633703B}"/>
              </a:ext>
            </a:extLst>
          </p:cNvPr>
          <p:cNvSpPr txBox="1"/>
          <p:nvPr/>
        </p:nvSpPr>
        <p:spPr>
          <a:xfrm>
            <a:off x="6041232" y="3028725"/>
            <a:ext cx="5227507" cy="369332"/>
          </a:xfrm>
          <a:prstGeom prst="rect">
            <a:avLst/>
          </a:prstGeom>
          <a:noFill/>
        </p:spPr>
        <p:txBody>
          <a:bodyPr wrap="square">
            <a:spAutoFit/>
          </a:bodyPr>
          <a:lstStyle/>
          <a:p>
            <a:pPr marL="285750" indent="-285750">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Data Validation</a:t>
            </a:r>
            <a:endParaRPr lang="zh-CN" altLang="en-US" dirty="0"/>
          </a:p>
        </p:txBody>
      </p:sp>
      <p:sp>
        <p:nvSpPr>
          <p:cNvPr id="17" name="文本框 16">
            <a:extLst>
              <a:ext uri="{FF2B5EF4-FFF2-40B4-BE49-F238E27FC236}">
                <a16:creationId xmlns:a16="http://schemas.microsoft.com/office/drawing/2014/main" id="{43C38AFF-7D90-0D42-BA44-7B00266D9D1E}"/>
              </a:ext>
            </a:extLst>
          </p:cNvPr>
          <p:cNvSpPr txBox="1"/>
          <p:nvPr/>
        </p:nvSpPr>
        <p:spPr>
          <a:xfrm>
            <a:off x="6096000" y="4972205"/>
            <a:ext cx="3748088" cy="369332"/>
          </a:xfrm>
          <a:prstGeom prst="rect">
            <a:avLst/>
          </a:prstGeom>
          <a:noFill/>
        </p:spPr>
        <p:txBody>
          <a:bodyPr wrap="square">
            <a:spAutoFit/>
          </a:bodyPr>
          <a:lstStyle/>
          <a:p>
            <a:pPr marL="285750" indent="-285750">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get request processing </a:t>
            </a:r>
            <a:endParaRPr lang="zh-CN" altLang="en-US" dirty="0"/>
          </a:p>
        </p:txBody>
      </p:sp>
    </p:spTree>
    <p:extLst>
      <p:ext uri="{BB962C8B-B14F-4D97-AF65-F5344CB8AC3E}">
        <p14:creationId xmlns:p14="http://schemas.microsoft.com/office/powerpoint/2010/main" val="93190405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600"/>
                                        <p:tgtEl>
                                          <p:spTgt spid="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8369039" y="434155"/>
            <a:ext cx="3574846" cy="506292"/>
          </a:xfrm>
          <a:prstGeom prst="rect">
            <a:avLst/>
          </a:prstGeom>
        </p:spPr>
        <p:txBody>
          <a:bodyPr wrap="square">
            <a:spAutoFit/>
          </a:bodyPr>
          <a:lstStyle/>
          <a:p>
            <a:pPr algn="r">
              <a:lnSpc>
                <a:spcPct val="150000"/>
              </a:lnSpc>
            </a:pPr>
            <a:r>
              <a:rPr lang="en-US" altLang="zh-CN" sz="2000" dirty="0">
                <a:latin typeface="Calibri" panose="020F0502020204030204" charset="0"/>
                <a:cs typeface="Calibri" panose="020F0502020204030204" charset="0"/>
              </a:rPr>
              <a:t>Project Executive detail </a:t>
            </a:r>
          </a:p>
        </p:txBody>
      </p:sp>
      <p:pic>
        <p:nvPicPr>
          <p:cNvPr id="2" name="图片 1" descr="海事logo 2 (2)"/>
          <p:cNvPicPr>
            <a:picLocks noChangeAspect="1"/>
          </p:cNvPicPr>
          <p:nvPr/>
        </p:nvPicPr>
        <p:blipFill>
          <a:blip r:embed="rId3"/>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lstStyle/>
          <a:p>
            <a:pPr>
              <a:lnSpc>
                <a:spcPct val="150000"/>
              </a:lnSpc>
            </a:pPr>
            <a:r>
              <a:rPr lang="en-US" sz="1400" dirty="0">
                <a:cs typeface="Poppins" panose="02000000000000000000" pitchFamily="2" charset="0"/>
              </a:rPr>
              <a:t>- </a:t>
            </a:r>
            <a:r>
              <a:rPr lang="en-US" sz="1400" dirty="0">
                <a:latin typeface="Calibri" panose="020F0502020204030204" charset="0"/>
                <a:cs typeface="Calibri" panose="020F0502020204030204" charset="0"/>
              </a:rPr>
              <a:t>Enchanted</a:t>
            </a:r>
          </a:p>
        </p:txBody>
      </p:sp>
      <p:sp>
        <p:nvSpPr>
          <p:cNvPr id="4" name="Rectangle 40">
            <a:extLst>
              <a:ext uri="{FF2B5EF4-FFF2-40B4-BE49-F238E27FC236}">
                <a16:creationId xmlns:a16="http://schemas.microsoft.com/office/drawing/2014/main" id="{9406F40A-AEB3-E7E5-968A-D3BCA156D7EF}"/>
              </a:ext>
            </a:extLst>
          </p:cNvPr>
          <p:cNvSpPr/>
          <p:nvPr/>
        </p:nvSpPr>
        <p:spPr>
          <a:xfrm>
            <a:off x="3051257" y="794878"/>
            <a:ext cx="8217482" cy="671851"/>
          </a:xfrm>
          <a:prstGeom prst="rect">
            <a:avLst/>
          </a:prstGeom>
        </p:spPr>
        <p:txBody>
          <a:bodyPr wrap="square">
            <a:spAutoFit/>
          </a:bodyPr>
          <a:lstStyle/>
          <a:p>
            <a:pPr indent="-457200" algn="just">
              <a:lnSpc>
                <a:spcPct val="150000"/>
              </a:lnSpc>
            </a:pPr>
            <a:r>
              <a:rPr lang="zh-CN" altLang="zh-CN" sz="2800" b="1" dirty="0"/>
              <a:t>Realization of System Function Modules</a:t>
            </a:r>
          </a:p>
        </p:txBody>
      </p:sp>
      <p:sp>
        <p:nvSpPr>
          <p:cNvPr id="5" name="Rectangle 40">
            <a:extLst>
              <a:ext uri="{FF2B5EF4-FFF2-40B4-BE49-F238E27FC236}">
                <a16:creationId xmlns:a16="http://schemas.microsoft.com/office/drawing/2014/main" id="{0EEF6539-A576-038B-6D1F-3E0A2C18640D}"/>
              </a:ext>
            </a:extLst>
          </p:cNvPr>
          <p:cNvSpPr/>
          <p:nvPr/>
        </p:nvSpPr>
        <p:spPr>
          <a:xfrm>
            <a:off x="3507740" y="1513675"/>
            <a:ext cx="6647127"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Function Module : Movie Review</a:t>
            </a:r>
          </a:p>
        </p:txBody>
      </p:sp>
      <p:pic>
        <p:nvPicPr>
          <p:cNvPr id="6" name="图片 5">
            <a:extLst>
              <a:ext uri="{FF2B5EF4-FFF2-40B4-BE49-F238E27FC236}">
                <a16:creationId xmlns:a16="http://schemas.microsoft.com/office/drawing/2014/main" id="{CDB8A9BF-7C0C-CD2E-E7D1-E2E25001BBF9}"/>
              </a:ext>
            </a:extLst>
          </p:cNvPr>
          <p:cNvPicPr>
            <a:picLocks noChangeAspect="1"/>
          </p:cNvPicPr>
          <p:nvPr/>
        </p:nvPicPr>
        <p:blipFill>
          <a:blip r:embed="rId4"/>
          <a:stretch>
            <a:fillRect/>
          </a:stretch>
        </p:blipFill>
        <p:spPr>
          <a:xfrm>
            <a:off x="344964" y="5208137"/>
            <a:ext cx="5837102" cy="1282700"/>
          </a:xfrm>
          <a:prstGeom prst="rect">
            <a:avLst/>
          </a:prstGeom>
        </p:spPr>
      </p:pic>
      <p:graphicFrame>
        <p:nvGraphicFramePr>
          <p:cNvPr id="8" name="表格 7">
            <a:extLst>
              <a:ext uri="{FF2B5EF4-FFF2-40B4-BE49-F238E27FC236}">
                <a16:creationId xmlns:a16="http://schemas.microsoft.com/office/drawing/2014/main" id="{04A30556-C3B7-CEE7-A0FB-F775E253EC69}"/>
              </a:ext>
            </a:extLst>
          </p:cNvPr>
          <p:cNvGraphicFramePr>
            <a:graphicFrameLocks noGrp="1"/>
          </p:cNvGraphicFramePr>
          <p:nvPr>
            <p:extLst>
              <p:ext uri="{D42A27DB-BD31-4B8C-83A1-F6EECF244321}">
                <p14:modId xmlns:p14="http://schemas.microsoft.com/office/powerpoint/2010/main" val="2202950267"/>
              </p:ext>
            </p:extLst>
          </p:nvPr>
        </p:nvGraphicFramePr>
        <p:xfrm>
          <a:off x="470078" y="2712301"/>
          <a:ext cx="5376247" cy="2223789"/>
        </p:xfrm>
        <a:graphic>
          <a:graphicData uri="http://schemas.openxmlformats.org/drawingml/2006/table">
            <a:tbl>
              <a:tblPr firstRow="1" firstCol="1" bandRow="1">
                <a:tableStyleId>{073A0DAA-6AF3-43AB-8588-CEC1D06C72B9}</a:tableStyleId>
              </a:tblPr>
              <a:tblGrid>
                <a:gridCol w="2101670">
                  <a:extLst>
                    <a:ext uri="{9D8B030D-6E8A-4147-A177-3AD203B41FA5}">
                      <a16:colId xmlns:a16="http://schemas.microsoft.com/office/drawing/2014/main" val="3559539081"/>
                    </a:ext>
                  </a:extLst>
                </a:gridCol>
                <a:gridCol w="1877398">
                  <a:extLst>
                    <a:ext uri="{9D8B030D-6E8A-4147-A177-3AD203B41FA5}">
                      <a16:colId xmlns:a16="http://schemas.microsoft.com/office/drawing/2014/main" val="460411087"/>
                    </a:ext>
                  </a:extLst>
                </a:gridCol>
                <a:gridCol w="1397179">
                  <a:extLst>
                    <a:ext uri="{9D8B030D-6E8A-4147-A177-3AD203B41FA5}">
                      <a16:colId xmlns:a16="http://schemas.microsoft.com/office/drawing/2014/main" val="1574953162"/>
                    </a:ext>
                  </a:extLst>
                </a:gridCol>
              </a:tblGrid>
              <a:tr h="281315">
                <a:tc>
                  <a:txBody>
                    <a:bodyPr/>
                    <a:lstStyle/>
                    <a:p>
                      <a:pPr algn="l"/>
                      <a:r>
                        <a:rPr lang="zh-CN" sz="1200" kern="100" dirty="0">
                          <a:effectLst/>
                          <a:latin typeface="Calibri" panose="020F0502020204030204" pitchFamily="34" charset="0"/>
                          <a:cs typeface="Calibri" panose="020F0502020204030204" pitchFamily="34" charset="0"/>
                        </a:rPr>
                        <a:t> </a:t>
                      </a:r>
                      <a:r>
                        <a:rPr lang="en-US" altLang="zh-CN" sz="1200" kern="100" dirty="0">
                          <a:effectLst/>
                          <a:latin typeface="Calibri" panose="020F0502020204030204" pitchFamily="34" charset="0"/>
                          <a:cs typeface="Calibri" panose="020F0502020204030204" pitchFamily="34" charset="0"/>
                        </a:rPr>
                        <a:t>field name</a:t>
                      </a: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field meaning</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field requirements</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4251388333"/>
                  </a:ext>
                </a:extLst>
              </a:tr>
              <a:tr h="254584">
                <a:tc>
                  <a:txBody>
                    <a:bodyPr/>
                    <a:lstStyle/>
                    <a:p>
                      <a:pPr algn="l"/>
                      <a:r>
                        <a:rPr lang="en-US" sz="1200" kern="100">
                          <a:effectLst/>
                          <a:latin typeface="Calibri" panose="020F0502020204030204" pitchFamily="34" charset="0"/>
                          <a:ea typeface="等线" panose="02010600030101010101" pitchFamily="2" charset="-122"/>
                          <a:cs typeface="Calibri" panose="020F0502020204030204" pitchFamily="34" charset="0"/>
                        </a:rPr>
                        <a:t>movie_comment_movieName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altLang="zh-CN" sz="1200" kern="100" dirty="0">
                          <a:effectLst/>
                          <a:latin typeface="Calibri" panose="020F0502020204030204" pitchFamily="34" charset="0"/>
                          <a:cs typeface="Calibri" panose="020F0502020204030204" pitchFamily="34" charset="0"/>
                        </a:rPr>
                        <a:t>R</a:t>
                      </a:r>
                      <a:r>
                        <a:rPr lang="zh-CN" sz="1200" kern="100" dirty="0">
                          <a:effectLst/>
                          <a:latin typeface="Calibri" panose="020F0502020204030204" pitchFamily="34" charset="0"/>
                          <a:cs typeface="Calibri" panose="020F0502020204030204" pitchFamily="34" charset="0"/>
                        </a:rPr>
                        <a:t>eview</a:t>
                      </a:r>
                      <a:r>
                        <a:rPr lang="en-US" altLang="zh-CN" sz="1200" kern="100" dirty="0">
                          <a:effectLst/>
                          <a:latin typeface="Calibri" panose="020F0502020204030204" pitchFamily="34" charset="0"/>
                          <a:cs typeface="Calibri" panose="020F0502020204030204" pitchFamily="34" charset="0"/>
                        </a:rPr>
                        <a:t>s of</a:t>
                      </a:r>
                      <a:r>
                        <a:rPr lang="zh-CN" sz="1200" kern="100" dirty="0">
                          <a:effectLst/>
                          <a:latin typeface="Calibri" panose="020F0502020204030204" pitchFamily="34" charset="0"/>
                          <a:cs typeface="Calibri" panose="020F0502020204030204" pitchFamily="34" charset="0"/>
                        </a:rPr>
                        <a:t> movie name</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char(128)</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146201572"/>
                  </a:ext>
                </a:extLst>
              </a:tr>
              <a:tr h="281315">
                <a:tc>
                  <a:txBody>
                    <a:bodyPr/>
                    <a:lstStyle/>
                    <a:p>
                      <a:pPr algn="l"/>
                      <a:r>
                        <a:rPr lang="en-US" sz="1200" kern="100">
                          <a:effectLst/>
                          <a:latin typeface="Calibri" panose="020F0502020204030204" pitchFamily="34" charset="0"/>
                          <a:ea typeface="等线" panose="02010600030101010101" pitchFamily="2" charset="-122"/>
                          <a:cs typeface="Calibri" panose="020F0502020204030204" pitchFamily="34" charset="0"/>
                        </a:rPr>
                        <a:t>movie_comment_userName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altLang="zh-CN" sz="1200" kern="100" dirty="0">
                          <a:effectLst/>
                          <a:latin typeface="Calibri" panose="020F0502020204030204" pitchFamily="34" charset="0"/>
                          <a:cs typeface="Calibri" panose="020F0502020204030204" pitchFamily="34" charset="0"/>
                        </a:rPr>
                        <a:t>C</a:t>
                      </a:r>
                      <a:r>
                        <a:rPr lang="zh-CN" sz="1200" kern="100" dirty="0">
                          <a:effectLst/>
                          <a:latin typeface="Calibri" panose="020F0502020204030204" pitchFamily="34" charset="0"/>
                          <a:cs typeface="Calibri" panose="020F0502020204030204" pitchFamily="34" charset="0"/>
                        </a:rPr>
                        <a:t>omment</a:t>
                      </a:r>
                      <a:r>
                        <a:rPr lang="en-US" altLang="zh-CN" sz="1200" kern="100" dirty="0">
                          <a:effectLst/>
                          <a:latin typeface="Calibri" panose="020F0502020204030204" pitchFamily="34" charset="0"/>
                          <a:cs typeface="Calibri" panose="020F0502020204030204" pitchFamily="34" charset="0"/>
                        </a:rPr>
                        <a:t> of</a:t>
                      </a:r>
                      <a:r>
                        <a:rPr lang="zh-CN" sz="1200" kern="100" dirty="0">
                          <a:effectLst/>
                          <a:latin typeface="Calibri" panose="020F0502020204030204" pitchFamily="34" charset="0"/>
                          <a:cs typeface="Calibri" panose="020F0502020204030204" pitchFamily="34" charset="0"/>
                        </a:rPr>
                        <a:t> username</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char(128)</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781959069"/>
                  </a:ext>
                </a:extLst>
              </a:tr>
              <a:tr h="281315">
                <a:tc>
                  <a:txBody>
                    <a:bodyPr/>
                    <a:lstStyle/>
                    <a:p>
                      <a:pPr algn="l"/>
                      <a:r>
                        <a:rPr lang="en-US" sz="1200" kern="100">
                          <a:effectLst/>
                          <a:latin typeface="Calibri" panose="020F0502020204030204" pitchFamily="34" charset="0"/>
                          <a:ea typeface="等线" panose="02010600030101010101" pitchFamily="2" charset="-122"/>
                          <a:cs typeface="Calibri" panose="020F0502020204030204" pitchFamily="34" charset="0"/>
                        </a:rPr>
                        <a:t>movie_comment_userAvatar</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en-US" altLang="zh-CN" sz="1200" kern="100" dirty="0">
                          <a:effectLst/>
                          <a:latin typeface="Calibri" panose="020F0502020204030204" pitchFamily="34" charset="0"/>
                          <a:cs typeface="Calibri" panose="020F0502020204030204" pitchFamily="34" charset="0"/>
                        </a:rPr>
                        <a:t>R</a:t>
                      </a:r>
                      <a:r>
                        <a:rPr lang="zh-CN" sz="1200" kern="100" dirty="0">
                          <a:effectLst/>
                          <a:latin typeface="Calibri" panose="020F0502020204030204" pitchFamily="34" charset="0"/>
                          <a:cs typeface="Calibri" panose="020F0502020204030204" pitchFamily="34" charset="0"/>
                        </a:rPr>
                        <a:t>eview</a:t>
                      </a:r>
                      <a:r>
                        <a:rPr lang="en-US" altLang="zh-CN" sz="1200" kern="100" dirty="0">
                          <a:effectLst/>
                          <a:latin typeface="Calibri" panose="020F0502020204030204" pitchFamily="34" charset="0"/>
                          <a:cs typeface="Calibri" panose="020F0502020204030204" pitchFamily="34" charset="0"/>
                        </a:rPr>
                        <a:t>s of </a:t>
                      </a:r>
                      <a:r>
                        <a:rPr lang="en-US" altLang="zh-CN" sz="1200" kern="100" dirty="0" err="1">
                          <a:effectLst/>
                          <a:latin typeface="Calibri" panose="020F0502020204030204" pitchFamily="34" charset="0"/>
                          <a:cs typeface="Calibri" panose="020F0502020204030204" pitchFamily="34" charset="0"/>
                        </a:rPr>
                        <a:t>userAvatar</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char(128)</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546572360"/>
                  </a:ext>
                </a:extLst>
              </a:tr>
              <a:tr h="281315">
                <a:tc>
                  <a:txBody>
                    <a:bodyPr/>
                    <a:lstStyle/>
                    <a:p>
                      <a:pPr algn="l"/>
                      <a:r>
                        <a:rPr lang="en-US" sz="1200" kern="100">
                          <a:effectLst/>
                          <a:latin typeface="Calibri" panose="020F0502020204030204" pitchFamily="34" charset="0"/>
                          <a:ea typeface="等线" panose="02010600030101010101" pitchFamily="2" charset="-122"/>
                          <a:cs typeface="Calibri" panose="020F0502020204030204" pitchFamily="34" charset="0"/>
                        </a:rPr>
                        <a:t>movie_comment_content</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comments</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char(128)</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201498703"/>
                  </a:ext>
                </a:extLst>
              </a:tr>
              <a:tr h="281315">
                <a:tc>
                  <a:txBody>
                    <a:bodyPr/>
                    <a:lstStyle/>
                    <a:p>
                      <a:pPr algn="l"/>
                      <a:r>
                        <a:rPr lang="en-US" sz="1200" kern="100">
                          <a:effectLst/>
                          <a:latin typeface="Calibri" panose="020F0502020204030204" pitchFamily="34" charset="0"/>
                          <a:ea typeface="等线" panose="02010600030101010101" pitchFamily="2" charset="-122"/>
                          <a:cs typeface="Calibri" panose="020F0502020204030204" pitchFamily="34" charset="0"/>
                        </a:rPr>
                        <a:t>movie_comment_time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comment time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datetime (10 )</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385371008"/>
                  </a:ext>
                </a:extLst>
              </a:tr>
              <a:tr h="281315">
                <a:tc>
                  <a:txBody>
                    <a:bodyPr/>
                    <a:lstStyle/>
                    <a:p>
                      <a:pPr algn="l"/>
                      <a:r>
                        <a:rPr lang="en-US" sz="1200" kern="100">
                          <a:effectLst/>
                          <a:latin typeface="Calibri" panose="020F0502020204030204" pitchFamily="34" charset="0"/>
                          <a:ea typeface="等线" panose="02010600030101010101" pitchFamily="2" charset="-122"/>
                          <a:cs typeface="Calibri" panose="020F0502020204030204" pitchFamily="34" charset="0"/>
                        </a:rPr>
                        <a:t>movie_comment_like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Comment likes</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none</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188813509"/>
                  </a:ext>
                </a:extLst>
              </a:tr>
              <a:tr h="281315">
                <a:tc>
                  <a:txBody>
                    <a:bodyPr/>
                    <a:lstStyle/>
                    <a:p>
                      <a:pPr algn="l"/>
                      <a:r>
                        <a:rPr lang="en-US" sz="1200" kern="100" dirty="0" err="1">
                          <a:effectLst/>
                          <a:latin typeface="Calibri" panose="020F0502020204030204" pitchFamily="34" charset="0"/>
                          <a:ea typeface="等线" panose="02010600030101010101" pitchFamily="2" charset="-122"/>
                          <a:cs typeface="Calibri" panose="020F0502020204030204" pitchFamily="34" charset="0"/>
                        </a:rPr>
                        <a:t>movie_comment_dislike</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Comments </a:t>
                      </a:r>
                      <a:r>
                        <a:rPr lang="en-US" altLang="zh-CN" sz="1200" kern="100" dirty="0">
                          <a:effectLst/>
                          <a:latin typeface="Calibri" panose="020F0502020204030204" pitchFamily="34" charset="0"/>
                          <a:cs typeface="Calibri" panose="020F0502020204030204" pitchFamily="34" charset="0"/>
                        </a:rPr>
                        <a:t>dis</a:t>
                      </a:r>
                      <a:r>
                        <a:rPr lang="zh-CN" sz="1200" kern="100" dirty="0">
                          <a:effectLst/>
                          <a:latin typeface="Calibri" panose="020F0502020204030204" pitchFamily="34" charset="0"/>
                          <a:cs typeface="Calibri" panose="020F0502020204030204" pitchFamily="34" charset="0"/>
                        </a:rPr>
                        <a:t>likes</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none</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964300792"/>
                  </a:ext>
                </a:extLst>
              </a:tr>
            </a:tbl>
          </a:graphicData>
        </a:graphic>
      </p:graphicFrame>
      <p:pic>
        <p:nvPicPr>
          <p:cNvPr id="9" name="图片 8">
            <a:extLst>
              <a:ext uri="{FF2B5EF4-FFF2-40B4-BE49-F238E27FC236}">
                <a16:creationId xmlns:a16="http://schemas.microsoft.com/office/drawing/2014/main" id="{2C84F871-BDAD-D083-B113-6B4EFBFCDD42}"/>
              </a:ext>
            </a:extLst>
          </p:cNvPr>
          <p:cNvPicPr>
            <a:picLocks noChangeAspect="1"/>
          </p:cNvPicPr>
          <p:nvPr/>
        </p:nvPicPr>
        <p:blipFill>
          <a:blip r:embed="rId5"/>
          <a:stretch>
            <a:fillRect/>
          </a:stretch>
        </p:blipFill>
        <p:spPr>
          <a:xfrm>
            <a:off x="6345676" y="5205671"/>
            <a:ext cx="5682714" cy="1276123"/>
          </a:xfrm>
          <a:prstGeom prst="rect">
            <a:avLst/>
          </a:prstGeom>
        </p:spPr>
      </p:pic>
      <p:graphicFrame>
        <p:nvGraphicFramePr>
          <p:cNvPr id="10" name="表格 9">
            <a:extLst>
              <a:ext uri="{FF2B5EF4-FFF2-40B4-BE49-F238E27FC236}">
                <a16:creationId xmlns:a16="http://schemas.microsoft.com/office/drawing/2014/main" id="{CA3850EF-DC9B-0667-E0A8-C8D4B62755C6}"/>
              </a:ext>
            </a:extLst>
          </p:cNvPr>
          <p:cNvGraphicFramePr>
            <a:graphicFrameLocks noGrp="1"/>
          </p:cNvGraphicFramePr>
          <p:nvPr>
            <p:extLst>
              <p:ext uri="{D42A27DB-BD31-4B8C-83A1-F6EECF244321}">
                <p14:modId xmlns:p14="http://schemas.microsoft.com/office/powerpoint/2010/main" val="1226223015"/>
              </p:ext>
            </p:extLst>
          </p:nvPr>
        </p:nvGraphicFramePr>
        <p:xfrm>
          <a:off x="6345676" y="2821978"/>
          <a:ext cx="5432446" cy="2092938"/>
        </p:xfrm>
        <a:graphic>
          <a:graphicData uri="http://schemas.openxmlformats.org/drawingml/2006/table">
            <a:tbl>
              <a:tblPr firstRow="1" firstCol="1" bandRow="1">
                <a:tableStyleId>{21E4AEA4-8DFA-4A89-87EB-49C32662AFE0}</a:tableStyleId>
              </a:tblPr>
              <a:tblGrid>
                <a:gridCol w="1810597">
                  <a:extLst>
                    <a:ext uri="{9D8B030D-6E8A-4147-A177-3AD203B41FA5}">
                      <a16:colId xmlns:a16="http://schemas.microsoft.com/office/drawing/2014/main" val="1282778242"/>
                    </a:ext>
                  </a:extLst>
                </a:gridCol>
                <a:gridCol w="1810597">
                  <a:extLst>
                    <a:ext uri="{9D8B030D-6E8A-4147-A177-3AD203B41FA5}">
                      <a16:colId xmlns:a16="http://schemas.microsoft.com/office/drawing/2014/main" val="4107080510"/>
                    </a:ext>
                  </a:extLst>
                </a:gridCol>
                <a:gridCol w="1811252">
                  <a:extLst>
                    <a:ext uri="{9D8B030D-6E8A-4147-A177-3AD203B41FA5}">
                      <a16:colId xmlns:a16="http://schemas.microsoft.com/office/drawing/2014/main" val="2450938789"/>
                    </a:ext>
                  </a:extLst>
                </a:gridCol>
              </a:tblGrid>
              <a:tr h="323886">
                <a:tc>
                  <a:txBody>
                    <a:bodyPr/>
                    <a:lstStyle/>
                    <a:p>
                      <a:pPr algn="l"/>
                      <a:r>
                        <a:rPr lang="zh-CN" sz="1200" kern="100" dirty="0">
                          <a:effectLst/>
                          <a:latin typeface="Calibri" panose="020F0502020204030204" pitchFamily="34" charset="0"/>
                          <a:cs typeface="Calibri" panose="020F0502020204030204" pitchFamily="34" charset="0"/>
                        </a:rPr>
                        <a:t>field name</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field meaning</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field requirements</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815726293"/>
                  </a:ext>
                </a:extLst>
              </a:tr>
              <a:tr h="442263">
                <a:tc>
                  <a:txBody>
                    <a:bodyPr/>
                    <a:lstStyle/>
                    <a:p>
                      <a:pPr marL="0" algn="l" defTabSz="914400" rtl="0" eaLnBrk="1" latinLnBrk="0" hangingPunct="1"/>
                      <a:r>
                        <a:rPr lang="en-US" sz="1200" b="1" kern="100" dirty="0" err="1">
                          <a:solidFill>
                            <a:schemeClr val="bg1"/>
                          </a:solidFill>
                          <a:effectLst/>
                          <a:latin typeface="Calibri" panose="020F0502020204030204" pitchFamily="34" charset="0"/>
                          <a:ea typeface="+mn-ea"/>
                          <a:cs typeface="Calibri" panose="020F0502020204030204" pitchFamily="34" charset="0"/>
                        </a:rPr>
                        <a:t>userTicket_id</a:t>
                      </a:r>
                      <a:endParaRPr lang="zh-CN" altLang="en-US" sz="1200" b="1" kern="100" dirty="0">
                        <a:solidFill>
                          <a:schemeClr val="bg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Ticket information number</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char(11)</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036628072"/>
                  </a:ext>
                </a:extLst>
              </a:tr>
              <a:tr h="442263">
                <a:tc>
                  <a:txBody>
                    <a:bodyPr/>
                    <a:lstStyle/>
                    <a:p>
                      <a:pPr marL="0" algn="l" defTabSz="914400" rtl="0" eaLnBrk="1" latinLnBrk="0" hangingPunct="1"/>
                      <a:r>
                        <a:rPr lang="en-US" sz="1200" b="1" kern="100">
                          <a:solidFill>
                            <a:schemeClr val="bg1"/>
                          </a:solidFill>
                          <a:effectLst/>
                          <a:latin typeface="Calibri" panose="020F0502020204030204" pitchFamily="34" charset="0"/>
                          <a:ea typeface="+mn-ea"/>
                          <a:cs typeface="Calibri" panose="020F0502020204030204" pitchFamily="34" charset="0"/>
                        </a:rPr>
                        <a:t>userTicket_movieName</a:t>
                      </a:r>
                      <a:endParaRPr lang="zh-CN" altLang="en-US" sz="1200" b="1" kern="100">
                        <a:solidFill>
                          <a:schemeClr val="bg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movie name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nvarchar(100)</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2475997550"/>
                  </a:ext>
                </a:extLst>
              </a:tr>
              <a:tr h="442263">
                <a:tc>
                  <a:txBody>
                    <a:bodyPr/>
                    <a:lstStyle/>
                    <a:p>
                      <a:pPr marL="0" algn="l" defTabSz="914400" rtl="0" eaLnBrk="1" latinLnBrk="0" hangingPunct="1"/>
                      <a:r>
                        <a:rPr lang="en-US" sz="1200" b="1" kern="100" dirty="0" err="1">
                          <a:solidFill>
                            <a:schemeClr val="bg1"/>
                          </a:solidFill>
                          <a:effectLst/>
                          <a:latin typeface="Calibri" panose="020F0502020204030204" pitchFamily="34" charset="0"/>
                          <a:ea typeface="+mn-ea"/>
                          <a:cs typeface="Calibri" panose="020F0502020204030204" pitchFamily="34" charset="0"/>
                        </a:rPr>
                        <a:t>userTicket_moviePrice</a:t>
                      </a:r>
                      <a:endParaRPr lang="zh-CN" altLang="en-US" sz="1200" b="1" kern="100" dirty="0">
                        <a:solidFill>
                          <a:schemeClr val="bg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movie price</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a:effectLst/>
                          <a:latin typeface="Calibri" panose="020F0502020204030204" pitchFamily="34" charset="0"/>
                          <a:cs typeface="Calibri" panose="020F0502020204030204" pitchFamily="34" charset="0"/>
                        </a:rPr>
                        <a:t>d ecimal( 10)</a:t>
                      </a:r>
                      <a:endParaRPr lang="zh-CN" sz="1200" kern="10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1416173396"/>
                  </a:ext>
                </a:extLst>
              </a:tr>
              <a:tr h="442263">
                <a:tc>
                  <a:txBody>
                    <a:bodyPr/>
                    <a:lstStyle/>
                    <a:p>
                      <a:pPr algn="l"/>
                      <a:r>
                        <a:rPr lang="en-US" sz="1200" kern="100" dirty="0" err="1">
                          <a:solidFill>
                            <a:schemeClr val="bg1"/>
                          </a:solidFill>
                          <a:effectLst/>
                          <a:latin typeface="Calibri" panose="020F0502020204030204" pitchFamily="34" charset="0"/>
                          <a:ea typeface="+mn-ea"/>
                          <a:cs typeface="Calibri" panose="020F0502020204030204" pitchFamily="34" charset="0"/>
                        </a:rPr>
                        <a:t>userTicket_movieTime</a:t>
                      </a:r>
                      <a:endParaRPr lang="zh-CN" altLang="en-US" sz="1200" kern="100" dirty="0">
                        <a:solidFill>
                          <a:schemeClr val="bg1"/>
                        </a:solidFill>
                        <a:effectLst/>
                        <a:latin typeface="Calibri" panose="020F0502020204030204" pitchFamily="34" charset="0"/>
                        <a:ea typeface="+mn-ea"/>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movie showtime</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tc>
                  <a:txBody>
                    <a:bodyPr/>
                    <a:lstStyle/>
                    <a:p>
                      <a:pPr algn="l"/>
                      <a:r>
                        <a:rPr lang="zh-CN" sz="1200" kern="100" dirty="0">
                          <a:effectLst/>
                          <a:latin typeface="Calibri" panose="020F0502020204030204" pitchFamily="34" charset="0"/>
                          <a:cs typeface="Calibri" panose="020F0502020204030204" pitchFamily="34" charset="0"/>
                        </a:rPr>
                        <a:t>datetime (10 )</a:t>
                      </a:r>
                      <a:endParaRPr lang="zh-CN" sz="1200" kern="100" dirty="0">
                        <a:effectLst/>
                        <a:latin typeface="Calibri" panose="020F0502020204030204" pitchFamily="34" charset="0"/>
                        <a:ea typeface="等线"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359118266"/>
                  </a:ext>
                </a:extLst>
              </a:tr>
            </a:tbl>
          </a:graphicData>
        </a:graphic>
      </p:graphicFrame>
      <p:sp>
        <p:nvSpPr>
          <p:cNvPr id="14" name="Rectangle 40">
            <a:extLst>
              <a:ext uri="{FF2B5EF4-FFF2-40B4-BE49-F238E27FC236}">
                <a16:creationId xmlns:a16="http://schemas.microsoft.com/office/drawing/2014/main" id="{5FE506A1-0229-610A-27F3-600767C18376}"/>
              </a:ext>
            </a:extLst>
          </p:cNvPr>
          <p:cNvSpPr/>
          <p:nvPr/>
        </p:nvSpPr>
        <p:spPr>
          <a:xfrm>
            <a:off x="3500478" y="1869035"/>
            <a:ext cx="6647127"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Function Module : Movie Ticketing</a:t>
            </a:r>
          </a:p>
        </p:txBody>
      </p:sp>
      <p:sp>
        <p:nvSpPr>
          <p:cNvPr id="16" name="Rectangle 40">
            <a:extLst>
              <a:ext uri="{FF2B5EF4-FFF2-40B4-BE49-F238E27FC236}">
                <a16:creationId xmlns:a16="http://schemas.microsoft.com/office/drawing/2014/main" id="{1C41F2F1-F4CE-DA9C-BACC-702F1A642324}"/>
              </a:ext>
            </a:extLst>
          </p:cNvPr>
          <p:cNvSpPr/>
          <p:nvPr/>
        </p:nvSpPr>
        <p:spPr>
          <a:xfrm>
            <a:off x="908294" y="2154434"/>
            <a:ext cx="2142963"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Movie comment</a:t>
            </a:r>
          </a:p>
        </p:txBody>
      </p:sp>
      <p:sp>
        <p:nvSpPr>
          <p:cNvPr id="17" name="Rectangle 40">
            <a:extLst>
              <a:ext uri="{FF2B5EF4-FFF2-40B4-BE49-F238E27FC236}">
                <a16:creationId xmlns:a16="http://schemas.microsoft.com/office/drawing/2014/main" id="{1CFCEB18-32CE-0425-ACAF-761E8018A078}"/>
              </a:ext>
            </a:extLst>
          </p:cNvPr>
          <p:cNvSpPr/>
          <p:nvPr/>
        </p:nvSpPr>
        <p:spPr>
          <a:xfrm>
            <a:off x="8216130" y="2345507"/>
            <a:ext cx="1606066" cy="506292"/>
          </a:xfrm>
          <a:prstGeom prst="rect">
            <a:avLst/>
          </a:prstGeom>
        </p:spPr>
        <p:txBody>
          <a:bodyPr wrap="square">
            <a:spAutoFit/>
          </a:bodyPr>
          <a:lstStyle/>
          <a:p>
            <a:pPr indent="-457200" algn="just">
              <a:lnSpc>
                <a:spcPct val="150000"/>
              </a:lnSpc>
            </a:pPr>
            <a:r>
              <a:rPr lang="en-US" altLang="zh-CN" sz="2000" b="1" dirty="0">
                <a:latin typeface="Calibri" panose="020F0502020204030204" charset="0"/>
                <a:cs typeface="Calibri" panose="020F0502020204030204" charset="0"/>
              </a:rPr>
              <a:t>User Ticket</a:t>
            </a:r>
          </a:p>
        </p:txBody>
      </p:sp>
    </p:spTree>
    <p:extLst>
      <p:ext uri="{BB962C8B-B14F-4D97-AF65-F5344CB8AC3E}">
        <p14:creationId xmlns:p14="http://schemas.microsoft.com/office/powerpoint/2010/main" val="55193961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6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6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600"/>
                                        <p:tgtEl>
                                          <p:spTgt spid="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6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6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6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11" grpId="0"/>
      <p:bldP spid="4" grpId="0"/>
      <p:bldP spid="5" grpId="0"/>
      <p:bldP spid="14" grpId="0"/>
      <p:bldP spid="16"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0306e778-51bd-49e3-941e-261f56b6d279"/>
  <p:tag name="COMMONDATA" val="eyJoZGlkIjoiZTM0MGI3NjFlMWI0Mzc3ZjJlZWU2NTM4NzMzZTQ2NDY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01c5586-9fc7-49ed-b981-c38bd001fe66}"/>
  <p:tag name="TABLE_ENDDRAG_ORIGIN_RECT" val="896*443"/>
  <p:tag name="TABLE_ENDDRAG_RECT" val="32*82*896*443"/>
</p:tagLst>
</file>

<file path=ppt/theme/theme1.xml><?xml version="1.0" encoding="utf-8"?>
<a:theme xmlns:a="http://schemas.openxmlformats.org/drawingml/2006/main" name="Office Theme">
  <a:themeElements>
    <a:clrScheme name="Custom 2">
      <a:dk1>
        <a:srgbClr val="26337B"/>
      </a:dk1>
      <a:lt1>
        <a:srgbClr val="FFFFFF"/>
      </a:lt1>
      <a:dk2>
        <a:srgbClr val="FD5D4E"/>
      </a:dk2>
      <a:lt2>
        <a:srgbClr val="26337B"/>
      </a:lt2>
      <a:accent1>
        <a:srgbClr val="F9EEE6"/>
      </a:accent1>
      <a:accent2>
        <a:srgbClr val="26337B"/>
      </a:accent2>
      <a:accent3>
        <a:srgbClr val="FD5D4E"/>
      </a:accent3>
      <a:accent4>
        <a:srgbClr val="FDD6BA"/>
      </a:accent4>
      <a:accent5>
        <a:srgbClr val="FFF6F0"/>
      </a:accent5>
      <a:accent6>
        <a:srgbClr val="26C281"/>
      </a:accent6>
      <a:hlink>
        <a:srgbClr val="48A1FA"/>
      </a:hlink>
      <a:folHlink>
        <a:srgbClr val="C490AA"/>
      </a:folHlink>
    </a:clrScheme>
    <a:fontScheme name="Custom 1">
      <a:majorFont>
        <a:latin typeface="Muli"/>
        <a:ea typeface=""/>
        <a:cs typeface=""/>
      </a:majorFont>
      <a:minorFont>
        <a:latin typeface="Mul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TotalTime>
  <Words>3752</Words>
  <Application>Microsoft Office PowerPoint</Application>
  <PresentationFormat>宽屏</PresentationFormat>
  <Paragraphs>665</Paragraphs>
  <Slides>29</Slides>
  <Notes>25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Muli</vt:lpstr>
      <vt:lpstr>等线</vt:lpstr>
      <vt:lpstr>Arial</vt:lpstr>
      <vt:lpstr>Calibri</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 Wicaksono</dc:creator>
  <cp:lastModifiedBy> </cp:lastModifiedBy>
  <cp:revision>372</cp:revision>
  <dcterms:created xsi:type="dcterms:W3CDTF">2023-03-29T11:54:00Z</dcterms:created>
  <dcterms:modified xsi:type="dcterms:W3CDTF">2023-06-01T02:21:55Z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58A6542CD40D46118538FA592D056DB9</vt:lpwstr>
  </property>
  <property fmtid="{D5CDD505-2E9C-101B-9397-08002B2CF9AE}" pid="3" name="KSOProductBuildVer">
    <vt:lpwstr>2052-11.1.0.13703</vt:lpwstr>
  </property>
</Properties>
</file>